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diagrams/colors2.xml" ContentType="application/vnd.openxmlformats-officedocument.drawingml.diagramColors+xml"/>
  <Default Extension="bin" ContentType="application/vnd.openxmlformats-officedocument.presentationml.printerSettings"/>
  <Override PartName="/ppt/notesSlides/notesSlide30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quickStyle2.xml" ContentType="application/vnd.openxmlformats-officedocument.drawingml.diagramStyle+xml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21.xml" ContentType="application/vnd.openxmlformats-officedocument.presentationml.slide+xml"/>
  <Override PartName="/ppt/slideLayouts/slideLayout19.xml" ContentType="application/vnd.openxmlformats-officedocument.presentationml.slideLayout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22.xml" ContentType="application/vnd.openxmlformats-officedocument.presentationml.slide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Layouts/slideLayout13.xml" ContentType="application/vnd.openxmlformats-officedocument.presentationml.slideLayout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86" r:id="rId11"/>
    <p:sldId id="294" r:id="rId12"/>
    <p:sldId id="283" r:id="rId13"/>
    <p:sldId id="285" r:id="rId14"/>
    <p:sldId id="264" r:id="rId15"/>
    <p:sldId id="287" r:id="rId16"/>
    <p:sldId id="288" r:id="rId17"/>
    <p:sldId id="289" r:id="rId18"/>
    <p:sldId id="290" r:id="rId19"/>
    <p:sldId id="291" r:id="rId20"/>
    <p:sldId id="292" r:id="rId21"/>
    <p:sldId id="265" r:id="rId22"/>
    <p:sldId id="266" r:id="rId23"/>
    <p:sldId id="267" r:id="rId24"/>
    <p:sldId id="269" r:id="rId25"/>
    <p:sldId id="270" r:id="rId26"/>
    <p:sldId id="268" r:id="rId27"/>
    <p:sldId id="271" r:id="rId28"/>
    <p:sldId id="272" r:id="rId29"/>
    <p:sldId id="293" r:id="rId30"/>
    <p:sldId id="295" r:id="rId31"/>
    <p:sldId id="273" r:id="rId32"/>
    <p:sldId id="275" r:id="rId33"/>
    <p:sldId id="277" r:id="rId34"/>
    <p:sldId id="278" r:id="rId35"/>
    <p:sldId id="279" r:id="rId36"/>
    <p:sldId id="276" r:id="rId37"/>
    <p:sldId id="281" r:id="rId38"/>
    <p:sldId id="280" r:id="rId39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93" charset="0"/>
        <a:ea typeface="ＭＳ Ｐゴシック" pitchFamily="-93" charset="-128"/>
        <a:cs typeface="ＭＳ Ｐゴシック" pitchFamily="-9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CC66"/>
    <a:srgbClr val="B7F904"/>
    <a:srgbClr val="FFE1EA"/>
    <a:srgbClr val="CCFFCC"/>
    <a:srgbClr val="99CC99"/>
    <a:srgbClr val="669966"/>
    <a:srgbClr val="FF9CA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504" y="-10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F5DE2-0B1E-4C41-983B-CF32EFE87AA2}" type="doc">
      <dgm:prSet loTypeId="urn:microsoft.com/office/officeart/2005/8/layout/pyramid1" loCatId="pyramid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s-ES_tradnl"/>
        </a:p>
      </dgm:t>
    </dgm:pt>
    <dgm:pt modelId="{ABCA58C7-3CAD-1549-AEF7-040823E08820}">
      <dgm:prSet phldrT="[Texto]"/>
      <dgm:spPr/>
      <dgm:t>
        <a:bodyPr/>
        <a:lstStyle/>
        <a:p>
          <a:r>
            <a:rPr lang="es-ES_tradnl" dirty="0" smtClean="0"/>
            <a:t>Fonemas</a:t>
          </a:r>
          <a:endParaRPr lang="es-ES_tradnl" dirty="0"/>
        </a:p>
      </dgm:t>
    </dgm:pt>
    <dgm:pt modelId="{11C2BE6E-41FC-FF45-813B-C1AFF79B7C73}" type="parTrans" cxnId="{202C00A6-DC85-5841-9A38-CD63C9750FF2}">
      <dgm:prSet/>
      <dgm:spPr/>
      <dgm:t>
        <a:bodyPr/>
        <a:lstStyle/>
        <a:p>
          <a:endParaRPr lang="es-ES_tradnl"/>
        </a:p>
      </dgm:t>
    </dgm:pt>
    <dgm:pt modelId="{118B1FDE-2E73-E647-8BAB-21D8CA325D4E}" type="sibTrans" cxnId="{202C00A6-DC85-5841-9A38-CD63C9750FF2}">
      <dgm:prSet/>
      <dgm:spPr/>
      <dgm:t>
        <a:bodyPr/>
        <a:lstStyle/>
        <a:p>
          <a:endParaRPr lang="es-ES_tradnl"/>
        </a:p>
      </dgm:t>
    </dgm:pt>
    <dgm:pt modelId="{B8CF7E74-12D8-2C48-BEF1-25AFD9DE5CD1}">
      <dgm:prSet phldrT="[Texto]"/>
      <dgm:spPr/>
      <dgm:t>
        <a:bodyPr/>
        <a:lstStyle/>
        <a:p>
          <a:r>
            <a:rPr lang="es-ES_tradnl" dirty="0" smtClean="0"/>
            <a:t>Grupos sintácticos</a:t>
          </a:r>
          <a:endParaRPr lang="es-ES_tradnl" dirty="0"/>
        </a:p>
      </dgm:t>
    </dgm:pt>
    <dgm:pt modelId="{A1065D62-C5B9-0747-8FCA-0D663FC0CDE9}" type="parTrans" cxnId="{8F77B897-2614-2043-B693-9C1362357549}">
      <dgm:prSet/>
      <dgm:spPr/>
      <dgm:t>
        <a:bodyPr/>
        <a:lstStyle/>
        <a:p>
          <a:endParaRPr lang="es-ES_tradnl"/>
        </a:p>
      </dgm:t>
    </dgm:pt>
    <dgm:pt modelId="{6D6536FE-DFCA-1E46-9AAF-B1AA5F4287A6}" type="sibTrans" cxnId="{8F77B897-2614-2043-B693-9C1362357549}">
      <dgm:prSet/>
      <dgm:spPr/>
      <dgm:t>
        <a:bodyPr/>
        <a:lstStyle/>
        <a:p>
          <a:endParaRPr lang="es-ES_tradnl"/>
        </a:p>
      </dgm:t>
    </dgm:pt>
    <dgm:pt modelId="{BC07DA19-1899-3242-A44F-D46E32F8FD01}">
      <dgm:prSet/>
      <dgm:spPr/>
      <dgm:t>
        <a:bodyPr/>
        <a:lstStyle/>
        <a:p>
          <a:r>
            <a:rPr lang="es-ES_tradnl" dirty="0" smtClean="0"/>
            <a:t>Palabras</a:t>
          </a:r>
          <a:endParaRPr lang="es-ES_tradnl" dirty="0"/>
        </a:p>
      </dgm:t>
    </dgm:pt>
    <dgm:pt modelId="{57839892-299B-FF4E-A386-94DE4CA4F923}" type="parTrans" cxnId="{F862E1DC-966E-7C46-BBD8-811E4C09B0F0}">
      <dgm:prSet/>
      <dgm:spPr/>
      <dgm:t>
        <a:bodyPr/>
        <a:lstStyle/>
        <a:p>
          <a:endParaRPr lang="es-ES_tradnl"/>
        </a:p>
      </dgm:t>
    </dgm:pt>
    <dgm:pt modelId="{160D8522-6DB5-5D4E-B431-0EE67C97028E}" type="sibTrans" cxnId="{F862E1DC-966E-7C46-BBD8-811E4C09B0F0}">
      <dgm:prSet/>
      <dgm:spPr/>
      <dgm:t>
        <a:bodyPr/>
        <a:lstStyle/>
        <a:p>
          <a:endParaRPr lang="es-ES_tradnl"/>
        </a:p>
      </dgm:t>
    </dgm:pt>
    <dgm:pt modelId="{3B6FBA71-7FFE-FD4E-95DB-A749CF6B23FC}">
      <dgm:prSet/>
      <dgm:spPr/>
      <dgm:t>
        <a:bodyPr/>
        <a:lstStyle/>
        <a:p>
          <a:r>
            <a:rPr lang="es-ES_tradnl" dirty="0" smtClean="0"/>
            <a:t>Morfemas</a:t>
          </a:r>
          <a:endParaRPr lang="es-ES_tradnl" dirty="0"/>
        </a:p>
      </dgm:t>
    </dgm:pt>
    <dgm:pt modelId="{D68B5D13-2DFF-C94A-A01F-FC19557E4E9A}" type="parTrans" cxnId="{E2CBAED1-7A16-6646-AE5A-4FF269A2620A}">
      <dgm:prSet/>
      <dgm:spPr/>
      <dgm:t>
        <a:bodyPr/>
        <a:lstStyle/>
        <a:p>
          <a:endParaRPr lang="es-ES_tradnl"/>
        </a:p>
      </dgm:t>
    </dgm:pt>
    <dgm:pt modelId="{038E0B35-9854-E24C-8751-0D0EA8DC4C28}" type="sibTrans" cxnId="{E2CBAED1-7A16-6646-AE5A-4FF269A2620A}">
      <dgm:prSet/>
      <dgm:spPr/>
      <dgm:t>
        <a:bodyPr/>
        <a:lstStyle/>
        <a:p>
          <a:endParaRPr lang="es-ES_tradnl"/>
        </a:p>
      </dgm:t>
    </dgm:pt>
    <dgm:pt modelId="{4F128BEC-DA2B-7A45-9390-0B958DB715C7}">
      <dgm:prSet/>
      <dgm:spPr/>
      <dgm:t>
        <a:bodyPr/>
        <a:lstStyle/>
        <a:p>
          <a:r>
            <a:rPr lang="es-ES_tradnl" dirty="0" smtClean="0"/>
            <a:t>Oraciones</a:t>
          </a:r>
          <a:endParaRPr lang="es-ES_tradnl" dirty="0"/>
        </a:p>
      </dgm:t>
    </dgm:pt>
    <dgm:pt modelId="{44C4CDA3-9E3A-ED4A-8D4E-6D4157BDC25A}" type="parTrans" cxnId="{B525D249-0E1D-5B45-983B-8510634EA100}">
      <dgm:prSet/>
      <dgm:spPr/>
      <dgm:t>
        <a:bodyPr/>
        <a:lstStyle/>
        <a:p>
          <a:endParaRPr lang="es-ES_tradnl"/>
        </a:p>
      </dgm:t>
    </dgm:pt>
    <dgm:pt modelId="{2F17C198-F277-1744-BA8D-75C9BFE99C86}" type="sibTrans" cxnId="{B525D249-0E1D-5B45-983B-8510634EA100}">
      <dgm:prSet/>
      <dgm:spPr/>
      <dgm:t>
        <a:bodyPr/>
        <a:lstStyle/>
        <a:p>
          <a:endParaRPr lang="es-ES_tradnl"/>
        </a:p>
      </dgm:t>
    </dgm:pt>
    <dgm:pt modelId="{5928CE46-7C3A-354D-83A1-9BEC2F157ADC}">
      <dgm:prSet/>
      <dgm:spPr/>
      <dgm:t>
        <a:bodyPr/>
        <a:lstStyle/>
        <a:p>
          <a:r>
            <a:rPr lang="es-ES_tradnl" dirty="0" smtClean="0"/>
            <a:t>Textos</a:t>
          </a:r>
          <a:endParaRPr lang="es-ES_tradnl" dirty="0"/>
        </a:p>
      </dgm:t>
    </dgm:pt>
    <dgm:pt modelId="{8E009D64-8C12-F744-8C4F-ABA68318FCB2}" type="parTrans" cxnId="{1B1DD648-5E31-9747-89ED-32FDDB8A6516}">
      <dgm:prSet/>
      <dgm:spPr/>
      <dgm:t>
        <a:bodyPr/>
        <a:lstStyle/>
        <a:p>
          <a:endParaRPr lang="es-ES_tradnl"/>
        </a:p>
      </dgm:t>
    </dgm:pt>
    <dgm:pt modelId="{DAC3B076-A253-5243-8042-092AA42CCA4E}" type="sibTrans" cxnId="{1B1DD648-5E31-9747-89ED-32FDDB8A6516}">
      <dgm:prSet/>
      <dgm:spPr/>
      <dgm:t>
        <a:bodyPr/>
        <a:lstStyle/>
        <a:p>
          <a:endParaRPr lang="es-ES_tradnl"/>
        </a:p>
      </dgm:t>
    </dgm:pt>
    <dgm:pt modelId="{5E6F0B89-3CF9-2D43-8DDF-B17C793074DF}" type="pres">
      <dgm:prSet presAssocID="{737F5DE2-0B1E-4C41-983B-CF32EFE87A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95BCA1E-1B18-4749-9271-2A2CDD55FD36}" type="pres">
      <dgm:prSet presAssocID="{ABCA58C7-3CAD-1549-AEF7-040823E08820}" presName="Name8" presStyleCnt="0"/>
      <dgm:spPr/>
    </dgm:pt>
    <dgm:pt modelId="{0328D8D1-46D3-5C4F-BD29-4B14360B2E96}" type="pres">
      <dgm:prSet presAssocID="{ABCA58C7-3CAD-1549-AEF7-040823E08820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5583952-05F2-4F4D-9328-BDF854371026}" type="pres">
      <dgm:prSet presAssocID="{ABCA58C7-3CAD-1549-AEF7-040823E088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89BCD25-64FF-C94C-8919-A283F3752BBF}" type="pres">
      <dgm:prSet presAssocID="{3B6FBA71-7FFE-FD4E-95DB-A749CF6B23FC}" presName="Name8" presStyleCnt="0"/>
      <dgm:spPr/>
    </dgm:pt>
    <dgm:pt modelId="{6722F016-9FA4-2240-8B03-7A5F6E8EE2F0}" type="pres">
      <dgm:prSet presAssocID="{3B6FBA71-7FFE-FD4E-95DB-A749CF6B23FC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7221738-40B3-184E-94CD-DBA2984C9F94}" type="pres">
      <dgm:prSet presAssocID="{3B6FBA71-7FFE-FD4E-95DB-A749CF6B23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8329F1C-5988-9443-BC35-4ACCF1B74E5F}" type="pres">
      <dgm:prSet presAssocID="{BC07DA19-1899-3242-A44F-D46E32F8FD01}" presName="Name8" presStyleCnt="0"/>
      <dgm:spPr/>
    </dgm:pt>
    <dgm:pt modelId="{6CE2C2E3-D1B3-7447-A396-E0C4CADB0D72}" type="pres">
      <dgm:prSet presAssocID="{BC07DA19-1899-3242-A44F-D46E32F8FD01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10A3830-EDC0-5B49-B444-BD9ABEF31043}" type="pres">
      <dgm:prSet presAssocID="{BC07DA19-1899-3242-A44F-D46E32F8FD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24F3673-8594-224D-8B3E-7A3D8C183548}" type="pres">
      <dgm:prSet presAssocID="{B8CF7E74-12D8-2C48-BEF1-25AFD9DE5CD1}" presName="Name8" presStyleCnt="0"/>
      <dgm:spPr/>
    </dgm:pt>
    <dgm:pt modelId="{E1FB2C95-9F0F-D149-9A7A-1E25C04EEF97}" type="pres">
      <dgm:prSet presAssocID="{B8CF7E74-12D8-2C48-BEF1-25AFD9DE5CD1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220855E-449F-3C49-8DA9-94640ADB7723}" type="pres">
      <dgm:prSet presAssocID="{B8CF7E74-12D8-2C48-BEF1-25AFD9DE5C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4CEBB20-F1DB-374A-B1B1-FF248D5476CE}" type="pres">
      <dgm:prSet presAssocID="{4F128BEC-DA2B-7A45-9390-0B958DB715C7}" presName="Name8" presStyleCnt="0"/>
      <dgm:spPr/>
    </dgm:pt>
    <dgm:pt modelId="{5E4B8DCA-5543-1541-BC5C-0E8B6B0DFD0B}" type="pres">
      <dgm:prSet presAssocID="{4F128BEC-DA2B-7A45-9390-0B958DB715C7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C557C8B-46CD-B240-8777-E066C72A712C}" type="pres">
      <dgm:prSet presAssocID="{4F128BEC-DA2B-7A45-9390-0B958DB715C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6B70561-335C-554A-866D-C0DBD37A698C}" type="pres">
      <dgm:prSet presAssocID="{5928CE46-7C3A-354D-83A1-9BEC2F157ADC}" presName="Name8" presStyleCnt="0"/>
      <dgm:spPr/>
    </dgm:pt>
    <dgm:pt modelId="{56A8E27A-071D-A740-8B34-D3A6FFD616B0}" type="pres">
      <dgm:prSet presAssocID="{5928CE46-7C3A-354D-83A1-9BEC2F157ADC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F2361AE-F2A4-CD42-A6EF-E0C63B35B221}" type="pres">
      <dgm:prSet presAssocID="{5928CE46-7C3A-354D-83A1-9BEC2F157A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862E1DC-966E-7C46-BBD8-811E4C09B0F0}" srcId="{737F5DE2-0B1E-4C41-983B-CF32EFE87AA2}" destId="{BC07DA19-1899-3242-A44F-D46E32F8FD01}" srcOrd="2" destOrd="0" parTransId="{57839892-299B-FF4E-A386-94DE4CA4F923}" sibTransId="{160D8522-6DB5-5D4E-B431-0EE67C97028E}"/>
    <dgm:cxn modelId="{9B0EAD5F-2D53-45A4-B454-9C56F946041F}" type="presOf" srcId="{ABCA58C7-3CAD-1549-AEF7-040823E08820}" destId="{0328D8D1-46D3-5C4F-BD29-4B14360B2E96}" srcOrd="0" destOrd="0" presId="urn:microsoft.com/office/officeart/2005/8/layout/pyramid1"/>
    <dgm:cxn modelId="{1B1DD648-5E31-9747-89ED-32FDDB8A6516}" srcId="{737F5DE2-0B1E-4C41-983B-CF32EFE87AA2}" destId="{5928CE46-7C3A-354D-83A1-9BEC2F157ADC}" srcOrd="5" destOrd="0" parTransId="{8E009D64-8C12-F744-8C4F-ABA68318FCB2}" sibTransId="{DAC3B076-A253-5243-8042-092AA42CCA4E}"/>
    <dgm:cxn modelId="{929DA6C9-4B35-451F-B946-C3766ED5B5FB}" type="presOf" srcId="{5928CE46-7C3A-354D-83A1-9BEC2F157ADC}" destId="{EF2361AE-F2A4-CD42-A6EF-E0C63B35B221}" srcOrd="1" destOrd="0" presId="urn:microsoft.com/office/officeart/2005/8/layout/pyramid1"/>
    <dgm:cxn modelId="{70451ACB-5A1E-4ED6-B5D1-387EE4FCFF24}" type="presOf" srcId="{3B6FBA71-7FFE-FD4E-95DB-A749CF6B23FC}" destId="{B7221738-40B3-184E-94CD-DBA2984C9F94}" srcOrd="1" destOrd="0" presId="urn:microsoft.com/office/officeart/2005/8/layout/pyramid1"/>
    <dgm:cxn modelId="{79A61102-2574-4BCD-9D3E-DFD533C9594A}" type="presOf" srcId="{737F5DE2-0B1E-4C41-983B-CF32EFE87AA2}" destId="{5E6F0B89-3CF9-2D43-8DDF-B17C793074DF}" srcOrd="0" destOrd="0" presId="urn:microsoft.com/office/officeart/2005/8/layout/pyramid1"/>
    <dgm:cxn modelId="{011A6576-9413-4BFD-B2AD-3CDEB99C70B3}" type="presOf" srcId="{BC07DA19-1899-3242-A44F-D46E32F8FD01}" destId="{6CE2C2E3-D1B3-7447-A396-E0C4CADB0D72}" srcOrd="0" destOrd="0" presId="urn:microsoft.com/office/officeart/2005/8/layout/pyramid1"/>
    <dgm:cxn modelId="{8A29363A-3A87-4A3D-8B22-B0462659037C}" type="presOf" srcId="{4F128BEC-DA2B-7A45-9390-0B958DB715C7}" destId="{5C557C8B-46CD-B240-8777-E066C72A712C}" srcOrd="1" destOrd="0" presId="urn:microsoft.com/office/officeart/2005/8/layout/pyramid1"/>
    <dgm:cxn modelId="{D3CA9105-539B-466F-8A3C-2473F56D9931}" type="presOf" srcId="{5928CE46-7C3A-354D-83A1-9BEC2F157ADC}" destId="{56A8E27A-071D-A740-8B34-D3A6FFD616B0}" srcOrd="0" destOrd="0" presId="urn:microsoft.com/office/officeart/2005/8/layout/pyramid1"/>
    <dgm:cxn modelId="{82012AA9-6F40-466F-9DC7-E97C6F0C6332}" type="presOf" srcId="{B8CF7E74-12D8-2C48-BEF1-25AFD9DE5CD1}" destId="{E1FB2C95-9F0F-D149-9A7A-1E25C04EEF97}" srcOrd="0" destOrd="0" presId="urn:microsoft.com/office/officeart/2005/8/layout/pyramid1"/>
    <dgm:cxn modelId="{C75E5CD5-7743-4BC2-B316-2DFD77D2662F}" type="presOf" srcId="{4F128BEC-DA2B-7A45-9390-0B958DB715C7}" destId="{5E4B8DCA-5543-1541-BC5C-0E8B6B0DFD0B}" srcOrd="0" destOrd="0" presId="urn:microsoft.com/office/officeart/2005/8/layout/pyramid1"/>
    <dgm:cxn modelId="{8F77B897-2614-2043-B693-9C1362357549}" srcId="{737F5DE2-0B1E-4C41-983B-CF32EFE87AA2}" destId="{B8CF7E74-12D8-2C48-BEF1-25AFD9DE5CD1}" srcOrd="3" destOrd="0" parTransId="{A1065D62-C5B9-0747-8FCA-0D663FC0CDE9}" sibTransId="{6D6536FE-DFCA-1E46-9AAF-B1AA5F4287A6}"/>
    <dgm:cxn modelId="{346DCB7A-253C-401F-BB9F-C08DEFFB57D2}" type="presOf" srcId="{BC07DA19-1899-3242-A44F-D46E32F8FD01}" destId="{D10A3830-EDC0-5B49-B444-BD9ABEF31043}" srcOrd="1" destOrd="0" presId="urn:microsoft.com/office/officeart/2005/8/layout/pyramid1"/>
    <dgm:cxn modelId="{19F80123-D67C-4FC9-B2D6-619AC2BD49CB}" type="presOf" srcId="{3B6FBA71-7FFE-FD4E-95DB-A749CF6B23FC}" destId="{6722F016-9FA4-2240-8B03-7A5F6E8EE2F0}" srcOrd="0" destOrd="0" presId="urn:microsoft.com/office/officeart/2005/8/layout/pyramid1"/>
    <dgm:cxn modelId="{8056991D-0CDA-4C49-AB8B-676AED015E7F}" type="presOf" srcId="{ABCA58C7-3CAD-1549-AEF7-040823E08820}" destId="{25583952-05F2-4F4D-9328-BDF854371026}" srcOrd="1" destOrd="0" presId="urn:microsoft.com/office/officeart/2005/8/layout/pyramid1"/>
    <dgm:cxn modelId="{5F917D42-484A-4D39-B855-E42406456686}" type="presOf" srcId="{B8CF7E74-12D8-2C48-BEF1-25AFD9DE5CD1}" destId="{5220855E-449F-3C49-8DA9-94640ADB7723}" srcOrd="1" destOrd="0" presId="urn:microsoft.com/office/officeart/2005/8/layout/pyramid1"/>
    <dgm:cxn modelId="{202C00A6-DC85-5841-9A38-CD63C9750FF2}" srcId="{737F5DE2-0B1E-4C41-983B-CF32EFE87AA2}" destId="{ABCA58C7-3CAD-1549-AEF7-040823E08820}" srcOrd="0" destOrd="0" parTransId="{11C2BE6E-41FC-FF45-813B-C1AFF79B7C73}" sibTransId="{118B1FDE-2E73-E647-8BAB-21D8CA325D4E}"/>
    <dgm:cxn modelId="{E2CBAED1-7A16-6646-AE5A-4FF269A2620A}" srcId="{737F5DE2-0B1E-4C41-983B-CF32EFE87AA2}" destId="{3B6FBA71-7FFE-FD4E-95DB-A749CF6B23FC}" srcOrd="1" destOrd="0" parTransId="{D68B5D13-2DFF-C94A-A01F-FC19557E4E9A}" sibTransId="{038E0B35-9854-E24C-8751-0D0EA8DC4C28}"/>
    <dgm:cxn modelId="{B525D249-0E1D-5B45-983B-8510634EA100}" srcId="{737F5DE2-0B1E-4C41-983B-CF32EFE87AA2}" destId="{4F128BEC-DA2B-7A45-9390-0B958DB715C7}" srcOrd="4" destOrd="0" parTransId="{44C4CDA3-9E3A-ED4A-8D4E-6D4157BDC25A}" sibTransId="{2F17C198-F277-1744-BA8D-75C9BFE99C86}"/>
    <dgm:cxn modelId="{9ADA1B9D-1EAA-4829-A79F-5B5666D6E22A}" type="presParOf" srcId="{5E6F0B89-3CF9-2D43-8DDF-B17C793074DF}" destId="{995BCA1E-1B18-4749-9271-2A2CDD55FD36}" srcOrd="0" destOrd="0" presId="urn:microsoft.com/office/officeart/2005/8/layout/pyramid1"/>
    <dgm:cxn modelId="{A8AAB9CA-DD7C-4425-9896-DC2690017A55}" type="presParOf" srcId="{995BCA1E-1B18-4749-9271-2A2CDD55FD36}" destId="{0328D8D1-46D3-5C4F-BD29-4B14360B2E96}" srcOrd="0" destOrd="0" presId="urn:microsoft.com/office/officeart/2005/8/layout/pyramid1"/>
    <dgm:cxn modelId="{392D8FE5-2A58-4CC8-BFC3-7A21325A8830}" type="presParOf" srcId="{995BCA1E-1B18-4749-9271-2A2CDD55FD36}" destId="{25583952-05F2-4F4D-9328-BDF854371026}" srcOrd="1" destOrd="0" presId="urn:microsoft.com/office/officeart/2005/8/layout/pyramid1"/>
    <dgm:cxn modelId="{C40FA67E-E940-4CFE-875E-BD583302D6AC}" type="presParOf" srcId="{5E6F0B89-3CF9-2D43-8DDF-B17C793074DF}" destId="{589BCD25-64FF-C94C-8919-A283F3752BBF}" srcOrd="1" destOrd="0" presId="urn:microsoft.com/office/officeart/2005/8/layout/pyramid1"/>
    <dgm:cxn modelId="{A8862074-9547-4A23-849E-53860BA130B4}" type="presParOf" srcId="{589BCD25-64FF-C94C-8919-A283F3752BBF}" destId="{6722F016-9FA4-2240-8B03-7A5F6E8EE2F0}" srcOrd="0" destOrd="0" presId="urn:microsoft.com/office/officeart/2005/8/layout/pyramid1"/>
    <dgm:cxn modelId="{877CFC19-CF59-4846-A9B9-E29FC1A4893B}" type="presParOf" srcId="{589BCD25-64FF-C94C-8919-A283F3752BBF}" destId="{B7221738-40B3-184E-94CD-DBA2984C9F94}" srcOrd="1" destOrd="0" presId="urn:microsoft.com/office/officeart/2005/8/layout/pyramid1"/>
    <dgm:cxn modelId="{4972F0D2-9D6A-4B63-83DE-65DDA4278227}" type="presParOf" srcId="{5E6F0B89-3CF9-2D43-8DDF-B17C793074DF}" destId="{18329F1C-5988-9443-BC35-4ACCF1B74E5F}" srcOrd="2" destOrd="0" presId="urn:microsoft.com/office/officeart/2005/8/layout/pyramid1"/>
    <dgm:cxn modelId="{97A52F7E-8C16-49FF-8E0E-694176B036D3}" type="presParOf" srcId="{18329F1C-5988-9443-BC35-4ACCF1B74E5F}" destId="{6CE2C2E3-D1B3-7447-A396-E0C4CADB0D72}" srcOrd="0" destOrd="0" presId="urn:microsoft.com/office/officeart/2005/8/layout/pyramid1"/>
    <dgm:cxn modelId="{94FEA5BD-2CB5-4D3F-B252-EDDB20AF34AA}" type="presParOf" srcId="{18329F1C-5988-9443-BC35-4ACCF1B74E5F}" destId="{D10A3830-EDC0-5B49-B444-BD9ABEF31043}" srcOrd="1" destOrd="0" presId="urn:microsoft.com/office/officeart/2005/8/layout/pyramid1"/>
    <dgm:cxn modelId="{43507B45-63E7-49AC-951D-91E449F95249}" type="presParOf" srcId="{5E6F0B89-3CF9-2D43-8DDF-B17C793074DF}" destId="{824F3673-8594-224D-8B3E-7A3D8C183548}" srcOrd="3" destOrd="0" presId="urn:microsoft.com/office/officeart/2005/8/layout/pyramid1"/>
    <dgm:cxn modelId="{0F4D00C3-B4F3-4528-AF6D-B47F6AE6AB39}" type="presParOf" srcId="{824F3673-8594-224D-8B3E-7A3D8C183548}" destId="{E1FB2C95-9F0F-D149-9A7A-1E25C04EEF97}" srcOrd="0" destOrd="0" presId="urn:microsoft.com/office/officeart/2005/8/layout/pyramid1"/>
    <dgm:cxn modelId="{CA325360-1EC1-4A04-804E-CC69EE65F5EA}" type="presParOf" srcId="{824F3673-8594-224D-8B3E-7A3D8C183548}" destId="{5220855E-449F-3C49-8DA9-94640ADB7723}" srcOrd="1" destOrd="0" presId="urn:microsoft.com/office/officeart/2005/8/layout/pyramid1"/>
    <dgm:cxn modelId="{502AB0BE-B6FD-4DF0-8F27-82CA17559AB6}" type="presParOf" srcId="{5E6F0B89-3CF9-2D43-8DDF-B17C793074DF}" destId="{24CEBB20-F1DB-374A-B1B1-FF248D5476CE}" srcOrd="4" destOrd="0" presId="urn:microsoft.com/office/officeart/2005/8/layout/pyramid1"/>
    <dgm:cxn modelId="{484AAB86-889C-4B41-B640-F058BA6D799E}" type="presParOf" srcId="{24CEBB20-F1DB-374A-B1B1-FF248D5476CE}" destId="{5E4B8DCA-5543-1541-BC5C-0E8B6B0DFD0B}" srcOrd="0" destOrd="0" presId="urn:microsoft.com/office/officeart/2005/8/layout/pyramid1"/>
    <dgm:cxn modelId="{0551D8C9-88FE-469D-98E3-94B1B04F3F8D}" type="presParOf" srcId="{24CEBB20-F1DB-374A-B1B1-FF248D5476CE}" destId="{5C557C8B-46CD-B240-8777-E066C72A712C}" srcOrd="1" destOrd="0" presId="urn:microsoft.com/office/officeart/2005/8/layout/pyramid1"/>
    <dgm:cxn modelId="{AEBF5C07-047F-4EFF-8998-5902C75411C2}" type="presParOf" srcId="{5E6F0B89-3CF9-2D43-8DDF-B17C793074DF}" destId="{26B70561-335C-554A-866D-C0DBD37A698C}" srcOrd="5" destOrd="0" presId="urn:microsoft.com/office/officeart/2005/8/layout/pyramid1"/>
    <dgm:cxn modelId="{E0A533E6-0CC1-4BF8-B9D7-E452DB55F4AF}" type="presParOf" srcId="{26B70561-335C-554A-866D-C0DBD37A698C}" destId="{56A8E27A-071D-A740-8B34-D3A6FFD616B0}" srcOrd="0" destOrd="0" presId="urn:microsoft.com/office/officeart/2005/8/layout/pyramid1"/>
    <dgm:cxn modelId="{F2FC094A-33CC-42C9-9079-06EF66DCCB28}" type="presParOf" srcId="{26B70561-335C-554A-866D-C0DBD37A698C}" destId="{EF2361AE-F2A4-CD42-A6EF-E0C63B35B22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B4CB1-7194-634A-B363-57036F2E3AC4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10D8A52A-11B6-1548-AD00-392F2C094290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_tradnl" dirty="0" smtClean="0"/>
            <a:t>FONOLOGÍA</a:t>
          </a:r>
          <a:endParaRPr lang="es-ES_tradnl" dirty="0"/>
        </a:p>
      </dgm:t>
    </dgm:pt>
    <dgm:pt modelId="{11DEB1CD-49DE-2947-A7D0-07D5E62A6F3A}" type="parTrans" cxnId="{5D1952CE-6084-BE42-8738-0045077816D4}">
      <dgm:prSet/>
      <dgm:spPr/>
      <dgm:t>
        <a:bodyPr/>
        <a:lstStyle/>
        <a:p>
          <a:endParaRPr lang="es-ES_tradnl"/>
        </a:p>
      </dgm:t>
    </dgm:pt>
    <dgm:pt modelId="{91441F7A-2501-BD4E-8993-9900398D07DC}" type="sibTrans" cxnId="{5D1952CE-6084-BE42-8738-0045077816D4}">
      <dgm:prSet/>
      <dgm:spPr/>
      <dgm:t>
        <a:bodyPr/>
        <a:lstStyle/>
        <a:p>
          <a:endParaRPr lang="es-ES_tradnl"/>
        </a:p>
      </dgm:t>
    </dgm:pt>
    <dgm:pt modelId="{6409CA89-EE29-2542-8C00-CDE4B9E50C68}">
      <dgm:prSet phldrT="[Texto]"/>
      <dgm:spPr/>
      <dgm:t>
        <a:bodyPr/>
        <a:lstStyle/>
        <a:p>
          <a:r>
            <a:rPr lang="es-ES_tradnl" dirty="0" smtClean="0"/>
            <a:t>Se ocupa del estudio de los fonemas. </a:t>
          </a:r>
          <a:endParaRPr lang="es-ES_tradnl" dirty="0"/>
        </a:p>
      </dgm:t>
    </dgm:pt>
    <dgm:pt modelId="{5C3F5284-8CE2-434B-9C09-2F9C19092C0F}" type="parTrans" cxnId="{BD8987A9-8F81-684A-8763-07E5CEA160B9}">
      <dgm:prSet/>
      <dgm:spPr/>
      <dgm:t>
        <a:bodyPr/>
        <a:lstStyle/>
        <a:p>
          <a:endParaRPr lang="es-ES_tradnl"/>
        </a:p>
      </dgm:t>
    </dgm:pt>
    <dgm:pt modelId="{113F77B7-8302-164E-9609-CA6CE257DAB2}" type="sibTrans" cxnId="{BD8987A9-8F81-684A-8763-07E5CEA160B9}">
      <dgm:prSet/>
      <dgm:spPr/>
      <dgm:t>
        <a:bodyPr/>
        <a:lstStyle/>
        <a:p>
          <a:endParaRPr lang="es-ES_tradnl"/>
        </a:p>
      </dgm:t>
    </dgm:pt>
    <dgm:pt modelId="{6EF48515-6B95-9049-B0DF-4CD1559D5FA8}">
      <dgm:prSet phldrT="[Texto]"/>
      <dgm:spPr>
        <a:solidFill>
          <a:srgbClr val="008000"/>
        </a:solidFill>
      </dgm:spPr>
      <dgm:t>
        <a:bodyPr/>
        <a:lstStyle/>
        <a:p>
          <a:r>
            <a:rPr lang="es-ES_tradnl" dirty="0" smtClean="0"/>
            <a:t>MORFOLOGÍA</a:t>
          </a:r>
          <a:endParaRPr lang="es-ES_tradnl" dirty="0"/>
        </a:p>
      </dgm:t>
    </dgm:pt>
    <dgm:pt modelId="{EC51DE3A-1B23-D446-8672-676DD2064E54}" type="parTrans" cxnId="{A7B29B5C-6FD7-7141-9EA9-A5DC1199BEFF}">
      <dgm:prSet/>
      <dgm:spPr/>
      <dgm:t>
        <a:bodyPr/>
        <a:lstStyle/>
        <a:p>
          <a:endParaRPr lang="es-ES_tradnl"/>
        </a:p>
      </dgm:t>
    </dgm:pt>
    <dgm:pt modelId="{30478370-C862-CF40-9CED-34101D9FCF98}" type="sibTrans" cxnId="{A7B29B5C-6FD7-7141-9EA9-A5DC1199BEFF}">
      <dgm:prSet/>
      <dgm:spPr/>
      <dgm:t>
        <a:bodyPr/>
        <a:lstStyle/>
        <a:p>
          <a:endParaRPr lang="es-ES_tradnl"/>
        </a:p>
      </dgm:t>
    </dgm:pt>
    <dgm:pt modelId="{DD6D60F6-0E72-1E4A-AFD7-44952185079A}">
      <dgm:prSet phldrT="[Texto]"/>
      <dgm:spPr/>
      <dgm:t>
        <a:bodyPr/>
        <a:lstStyle/>
        <a:p>
          <a:r>
            <a:rPr lang="es-ES_tradnl" dirty="0" smtClean="0"/>
            <a:t>Se ocupa del estudio de los morfemas y las palabras. </a:t>
          </a:r>
          <a:endParaRPr lang="es-ES_tradnl" dirty="0"/>
        </a:p>
      </dgm:t>
    </dgm:pt>
    <dgm:pt modelId="{346B32AB-4DD0-A04C-8468-F634F8549F19}" type="parTrans" cxnId="{1BDA3316-347B-D54F-B11B-AFD6AD2DA31B}">
      <dgm:prSet/>
      <dgm:spPr/>
      <dgm:t>
        <a:bodyPr/>
        <a:lstStyle/>
        <a:p>
          <a:endParaRPr lang="es-ES_tradnl"/>
        </a:p>
      </dgm:t>
    </dgm:pt>
    <dgm:pt modelId="{C7CA6354-3A17-0F4F-9F28-6F653174AA4F}" type="sibTrans" cxnId="{1BDA3316-347B-D54F-B11B-AFD6AD2DA31B}">
      <dgm:prSet/>
      <dgm:spPr/>
      <dgm:t>
        <a:bodyPr/>
        <a:lstStyle/>
        <a:p>
          <a:endParaRPr lang="es-ES_tradnl"/>
        </a:p>
      </dgm:t>
    </dgm:pt>
    <dgm:pt modelId="{C434A393-C902-A843-A199-28D97BD4A4D0}">
      <dgm:prSet phldrT="[Texto]"/>
      <dgm:spPr>
        <a:solidFill>
          <a:schemeClr val="accent4"/>
        </a:solidFill>
      </dgm:spPr>
      <dgm:t>
        <a:bodyPr/>
        <a:lstStyle/>
        <a:p>
          <a:r>
            <a:rPr lang="es-ES_tradnl" dirty="0" smtClean="0"/>
            <a:t>SINTAXIS</a:t>
          </a:r>
          <a:endParaRPr lang="es-ES_tradnl" dirty="0"/>
        </a:p>
      </dgm:t>
    </dgm:pt>
    <dgm:pt modelId="{07ED00ED-522A-874A-99B6-6EB5C15E0969}" type="parTrans" cxnId="{0082B3EF-619C-E743-8C99-97BE25348992}">
      <dgm:prSet/>
      <dgm:spPr/>
      <dgm:t>
        <a:bodyPr/>
        <a:lstStyle/>
        <a:p>
          <a:endParaRPr lang="es-ES_tradnl"/>
        </a:p>
      </dgm:t>
    </dgm:pt>
    <dgm:pt modelId="{7FD22A88-B3EB-FC46-9302-3095ED42A095}" type="sibTrans" cxnId="{0082B3EF-619C-E743-8C99-97BE25348992}">
      <dgm:prSet/>
      <dgm:spPr/>
      <dgm:t>
        <a:bodyPr/>
        <a:lstStyle/>
        <a:p>
          <a:endParaRPr lang="es-ES_tradnl"/>
        </a:p>
      </dgm:t>
    </dgm:pt>
    <dgm:pt modelId="{9E9D7032-5DE0-1745-9B75-2E38F88D1882}">
      <dgm:prSet phldrT="[Texto]"/>
      <dgm:spPr/>
      <dgm:t>
        <a:bodyPr/>
        <a:lstStyle/>
        <a:p>
          <a:r>
            <a:rPr lang="es-ES_tradnl" dirty="0" smtClean="0"/>
            <a:t>Se ocupa del estudio de los grupos sintácticos y las oraciones. </a:t>
          </a:r>
          <a:endParaRPr lang="es-ES_tradnl" dirty="0"/>
        </a:p>
      </dgm:t>
    </dgm:pt>
    <dgm:pt modelId="{E6AC3685-65D8-4540-9875-2BA1A85AF19E}" type="parTrans" cxnId="{60167E95-1E8F-234A-A4C5-C28E16DE3E60}">
      <dgm:prSet/>
      <dgm:spPr/>
      <dgm:t>
        <a:bodyPr/>
        <a:lstStyle/>
        <a:p>
          <a:endParaRPr lang="es-ES_tradnl"/>
        </a:p>
      </dgm:t>
    </dgm:pt>
    <dgm:pt modelId="{2EF2DDDB-A798-C94A-8810-B67023CCFBF7}" type="sibTrans" cxnId="{60167E95-1E8F-234A-A4C5-C28E16DE3E60}">
      <dgm:prSet/>
      <dgm:spPr/>
      <dgm:t>
        <a:bodyPr/>
        <a:lstStyle/>
        <a:p>
          <a:endParaRPr lang="es-ES_tradnl"/>
        </a:p>
      </dgm:t>
    </dgm:pt>
    <dgm:pt modelId="{7C4B807D-1E8A-3C4D-9781-0FCBA97A9AE6}" type="pres">
      <dgm:prSet presAssocID="{7A3B4CB1-7194-634A-B363-57036F2E3A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B4BA92F5-2EF7-4444-90E4-0CC0CD5E8595}" type="pres">
      <dgm:prSet presAssocID="{10D8A52A-11B6-1548-AD00-392F2C094290}" presName="linNode" presStyleCnt="0"/>
      <dgm:spPr/>
      <dgm:t>
        <a:bodyPr/>
        <a:lstStyle/>
        <a:p>
          <a:endParaRPr lang="es-ES_tradnl"/>
        </a:p>
      </dgm:t>
    </dgm:pt>
    <dgm:pt modelId="{7FC6FA58-9B60-C34D-97A4-3B1A4647B678}" type="pres">
      <dgm:prSet presAssocID="{10D8A52A-11B6-1548-AD00-392F2C09429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3C28A98-C732-FF40-89EB-F7453E5C2B9D}" type="pres">
      <dgm:prSet presAssocID="{10D8A52A-11B6-1548-AD00-392F2C09429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BB0A675-098C-DB41-8407-B9F7C05D5CCB}" type="pres">
      <dgm:prSet presAssocID="{91441F7A-2501-BD4E-8993-9900398D07DC}" presName="sp" presStyleCnt="0"/>
      <dgm:spPr/>
      <dgm:t>
        <a:bodyPr/>
        <a:lstStyle/>
        <a:p>
          <a:endParaRPr lang="es-ES_tradnl"/>
        </a:p>
      </dgm:t>
    </dgm:pt>
    <dgm:pt modelId="{C3F36017-7AA9-0545-833F-AAC432CDB664}" type="pres">
      <dgm:prSet presAssocID="{6EF48515-6B95-9049-B0DF-4CD1559D5FA8}" presName="linNode" presStyleCnt="0"/>
      <dgm:spPr/>
      <dgm:t>
        <a:bodyPr/>
        <a:lstStyle/>
        <a:p>
          <a:endParaRPr lang="es-ES_tradnl"/>
        </a:p>
      </dgm:t>
    </dgm:pt>
    <dgm:pt modelId="{37723127-4B84-7C45-92CA-B9AC3CE8C24B}" type="pres">
      <dgm:prSet presAssocID="{6EF48515-6B95-9049-B0DF-4CD1559D5FA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DF3E692-C857-3846-9C2B-22355D127D30}" type="pres">
      <dgm:prSet presAssocID="{6EF48515-6B95-9049-B0DF-4CD1559D5FA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7F8F7C8-B430-AE4F-8A1F-B1D793524EA9}" type="pres">
      <dgm:prSet presAssocID="{30478370-C862-CF40-9CED-34101D9FCF98}" presName="sp" presStyleCnt="0"/>
      <dgm:spPr/>
      <dgm:t>
        <a:bodyPr/>
        <a:lstStyle/>
        <a:p>
          <a:endParaRPr lang="es-ES_tradnl"/>
        </a:p>
      </dgm:t>
    </dgm:pt>
    <dgm:pt modelId="{59F96C0E-261D-4F41-B2FB-317D430181D4}" type="pres">
      <dgm:prSet presAssocID="{C434A393-C902-A843-A199-28D97BD4A4D0}" presName="linNode" presStyleCnt="0"/>
      <dgm:spPr/>
      <dgm:t>
        <a:bodyPr/>
        <a:lstStyle/>
        <a:p>
          <a:endParaRPr lang="es-ES_tradnl"/>
        </a:p>
      </dgm:t>
    </dgm:pt>
    <dgm:pt modelId="{216754F7-87D5-F94F-A17E-18D9E71436E4}" type="pres">
      <dgm:prSet presAssocID="{C434A393-C902-A843-A199-28D97BD4A4D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0E0F8B0-215D-A24A-88B4-8403B46F2510}" type="pres">
      <dgm:prSet presAssocID="{C434A393-C902-A843-A199-28D97BD4A4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00A3741A-9D27-4D72-87AA-1EBAF3819BD1}" type="presOf" srcId="{DD6D60F6-0E72-1E4A-AFD7-44952185079A}" destId="{EDF3E692-C857-3846-9C2B-22355D127D30}" srcOrd="0" destOrd="0" presId="urn:microsoft.com/office/officeart/2005/8/layout/vList5"/>
    <dgm:cxn modelId="{60167E95-1E8F-234A-A4C5-C28E16DE3E60}" srcId="{C434A393-C902-A843-A199-28D97BD4A4D0}" destId="{9E9D7032-5DE0-1745-9B75-2E38F88D1882}" srcOrd="0" destOrd="0" parTransId="{E6AC3685-65D8-4540-9875-2BA1A85AF19E}" sibTransId="{2EF2DDDB-A798-C94A-8810-B67023CCFBF7}"/>
    <dgm:cxn modelId="{3B091DC9-57FF-489B-87CB-23AE9293F9CA}" type="presOf" srcId="{10D8A52A-11B6-1548-AD00-392F2C094290}" destId="{7FC6FA58-9B60-C34D-97A4-3B1A4647B678}" srcOrd="0" destOrd="0" presId="urn:microsoft.com/office/officeart/2005/8/layout/vList5"/>
    <dgm:cxn modelId="{BD8987A9-8F81-684A-8763-07E5CEA160B9}" srcId="{10D8A52A-11B6-1548-AD00-392F2C094290}" destId="{6409CA89-EE29-2542-8C00-CDE4B9E50C68}" srcOrd="0" destOrd="0" parTransId="{5C3F5284-8CE2-434B-9C09-2F9C19092C0F}" sibTransId="{113F77B7-8302-164E-9609-CA6CE257DAB2}"/>
    <dgm:cxn modelId="{5E8E2767-B855-4A33-95D2-80AFB045615C}" type="presOf" srcId="{C434A393-C902-A843-A199-28D97BD4A4D0}" destId="{216754F7-87D5-F94F-A17E-18D9E71436E4}" srcOrd="0" destOrd="0" presId="urn:microsoft.com/office/officeart/2005/8/layout/vList5"/>
    <dgm:cxn modelId="{1BDA3316-347B-D54F-B11B-AFD6AD2DA31B}" srcId="{6EF48515-6B95-9049-B0DF-4CD1559D5FA8}" destId="{DD6D60F6-0E72-1E4A-AFD7-44952185079A}" srcOrd="0" destOrd="0" parTransId="{346B32AB-4DD0-A04C-8468-F634F8549F19}" sibTransId="{C7CA6354-3A17-0F4F-9F28-6F653174AA4F}"/>
    <dgm:cxn modelId="{5D1952CE-6084-BE42-8738-0045077816D4}" srcId="{7A3B4CB1-7194-634A-B363-57036F2E3AC4}" destId="{10D8A52A-11B6-1548-AD00-392F2C094290}" srcOrd="0" destOrd="0" parTransId="{11DEB1CD-49DE-2947-A7D0-07D5E62A6F3A}" sibTransId="{91441F7A-2501-BD4E-8993-9900398D07DC}"/>
    <dgm:cxn modelId="{0082B3EF-619C-E743-8C99-97BE25348992}" srcId="{7A3B4CB1-7194-634A-B363-57036F2E3AC4}" destId="{C434A393-C902-A843-A199-28D97BD4A4D0}" srcOrd="2" destOrd="0" parTransId="{07ED00ED-522A-874A-99B6-6EB5C15E0969}" sibTransId="{7FD22A88-B3EB-FC46-9302-3095ED42A095}"/>
    <dgm:cxn modelId="{040B1F6A-B72B-470F-9932-C463342004B9}" type="presOf" srcId="{7A3B4CB1-7194-634A-B363-57036F2E3AC4}" destId="{7C4B807D-1E8A-3C4D-9781-0FCBA97A9AE6}" srcOrd="0" destOrd="0" presId="urn:microsoft.com/office/officeart/2005/8/layout/vList5"/>
    <dgm:cxn modelId="{160ECC2A-F365-48F6-BDE1-B786240F6B50}" type="presOf" srcId="{9E9D7032-5DE0-1745-9B75-2E38F88D1882}" destId="{90E0F8B0-215D-A24A-88B4-8403B46F2510}" srcOrd="0" destOrd="0" presId="urn:microsoft.com/office/officeart/2005/8/layout/vList5"/>
    <dgm:cxn modelId="{D9115CC2-FCF9-4E7E-890C-D1591F1C24DB}" type="presOf" srcId="{6EF48515-6B95-9049-B0DF-4CD1559D5FA8}" destId="{37723127-4B84-7C45-92CA-B9AC3CE8C24B}" srcOrd="0" destOrd="0" presId="urn:microsoft.com/office/officeart/2005/8/layout/vList5"/>
    <dgm:cxn modelId="{A7B29B5C-6FD7-7141-9EA9-A5DC1199BEFF}" srcId="{7A3B4CB1-7194-634A-B363-57036F2E3AC4}" destId="{6EF48515-6B95-9049-B0DF-4CD1559D5FA8}" srcOrd="1" destOrd="0" parTransId="{EC51DE3A-1B23-D446-8672-676DD2064E54}" sibTransId="{30478370-C862-CF40-9CED-34101D9FCF98}"/>
    <dgm:cxn modelId="{5F95130F-A16A-40B4-A650-0C47021C4BF1}" type="presOf" srcId="{6409CA89-EE29-2542-8C00-CDE4B9E50C68}" destId="{A3C28A98-C732-FF40-89EB-F7453E5C2B9D}" srcOrd="0" destOrd="0" presId="urn:microsoft.com/office/officeart/2005/8/layout/vList5"/>
    <dgm:cxn modelId="{855FD8A6-380D-4EAA-9A34-9EE25A063ED9}" type="presParOf" srcId="{7C4B807D-1E8A-3C4D-9781-0FCBA97A9AE6}" destId="{B4BA92F5-2EF7-4444-90E4-0CC0CD5E8595}" srcOrd="0" destOrd="0" presId="urn:microsoft.com/office/officeart/2005/8/layout/vList5"/>
    <dgm:cxn modelId="{C157381E-59FD-49CD-9758-CD71D045066E}" type="presParOf" srcId="{B4BA92F5-2EF7-4444-90E4-0CC0CD5E8595}" destId="{7FC6FA58-9B60-C34D-97A4-3B1A4647B678}" srcOrd="0" destOrd="0" presId="urn:microsoft.com/office/officeart/2005/8/layout/vList5"/>
    <dgm:cxn modelId="{1902FAEB-5A28-48C8-96CA-AA0EE128BFEE}" type="presParOf" srcId="{B4BA92F5-2EF7-4444-90E4-0CC0CD5E8595}" destId="{A3C28A98-C732-FF40-89EB-F7453E5C2B9D}" srcOrd="1" destOrd="0" presId="urn:microsoft.com/office/officeart/2005/8/layout/vList5"/>
    <dgm:cxn modelId="{7D00020C-9B8F-462A-A085-F831F83DC0A0}" type="presParOf" srcId="{7C4B807D-1E8A-3C4D-9781-0FCBA97A9AE6}" destId="{BBB0A675-098C-DB41-8407-B9F7C05D5CCB}" srcOrd="1" destOrd="0" presId="urn:microsoft.com/office/officeart/2005/8/layout/vList5"/>
    <dgm:cxn modelId="{AB5C405F-EC4A-4ADC-8404-0D8814AB1713}" type="presParOf" srcId="{7C4B807D-1E8A-3C4D-9781-0FCBA97A9AE6}" destId="{C3F36017-7AA9-0545-833F-AAC432CDB664}" srcOrd="2" destOrd="0" presId="urn:microsoft.com/office/officeart/2005/8/layout/vList5"/>
    <dgm:cxn modelId="{D1B032ED-2137-4351-80CC-284934D78F72}" type="presParOf" srcId="{C3F36017-7AA9-0545-833F-AAC432CDB664}" destId="{37723127-4B84-7C45-92CA-B9AC3CE8C24B}" srcOrd="0" destOrd="0" presId="urn:microsoft.com/office/officeart/2005/8/layout/vList5"/>
    <dgm:cxn modelId="{4EBBF6FE-60A9-4B01-A24D-67871E098197}" type="presParOf" srcId="{C3F36017-7AA9-0545-833F-AAC432CDB664}" destId="{EDF3E692-C857-3846-9C2B-22355D127D30}" srcOrd="1" destOrd="0" presId="urn:microsoft.com/office/officeart/2005/8/layout/vList5"/>
    <dgm:cxn modelId="{9FB47E3E-12F2-42EE-A12B-288D7EC04E29}" type="presParOf" srcId="{7C4B807D-1E8A-3C4D-9781-0FCBA97A9AE6}" destId="{27F8F7C8-B430-AE4F-8A1F-B1D793524EA9}" srcOrd="3" destOrd="0" presId="urn:microsoft.com/office/officeart/2005/8/layout/vList5"/>
    <dgm:cxn modelId="{BFD083A5-7FF5-4F30-9A36-729ECDAA6E31}" type="presParOf" srcId="{7C4B807D-1E8A-3C4D-9781-0FCBA97A9AE6}" destId="{59F96C0E-261D-4F41-B2FB-317D430181D4}" srcOrd="4" destOrd="0" presId="urn:microsoft.com/office/officeart/2005/8/layout/vList5"/>
    <dgm:cxn modelId="{907B1182-80D8-41C8-980F-3AC2E53D2124}" type="presParOf" srcId="{59F96C0E-261D-4F41-B2FB-317D430181D4}" destId="{216754F7-87D5-F94F-A17E-18D9E71436E4}" srcOrd="0" destOrd="0" presId="urn:microsoft.com/office/officeart/2005/8/layout/vList5"/>
    <dgm:cxn modelId="{3D3135E8-A2F6-40FF-8731-CE7FA8AACA6F}" type="presParOf" srcId="{59F96C0E-261D-4F41-B2FB-317D430181D4}" destId="{90E0F8B0-215D-A24A-88B4-8403B46F25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28D8D1-46D3-5C4F-BD29-4B14360B2E96}">
      <dsp:nvSpPr>
        <dsp:cNvPr id="0" name=""/>
        <dsp:cNvSpPr/>
      </dsp:nvSpPr>
      <dsp:spPr>
        <a:xfrm>
          <a:off x="2540000" y="0"/>
          <a:ext cx="1016000" cy="677333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Fonemas</a:t>
          </a:r>
          <a:endParaRPr lang="es-ES_tradnl" sz="2000" kern="1200" dirty="0"/>
        </a:p>
      </dsp:txBody>
      <dsp:txXfrm>
        <a:off x="2540000" y="0"/>
        <a:ext cx="1016000" cy="677333"/>
      </dsp:txXfrm>
    </dsp:sp>
    <dsp:sp modelId="{6722F016-9FA4-2240-8B03-7A5F6E8EE2F0}">
      <dsp:nvSpPr>
        <dsp:cNvPr id="0" name=""/>
        <dsp:cNvSpPr/>
      </dsp:nvSpPr>
      <dsp:spPr>
        <a:xfrm>
          <a:off x="2032000" y="677333"/>
          <a:ext cx="2032000" cy="677333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Morfemas</a:t>
          </a:r>
          <a:endParaRPr lang="es-ES_tradnl" sz="2000" kern="1200" dirty="0"/>
        </a:p>
      </dsp:txBody>
      <dsp:txXfrm>
        <a:off x="2387600" y="677333"/>
        <a:ext cx="1320800" cy="677333"/>
      </dsp:txXfrm>
    </dsp:sp>
    <dsp:sp modelId="{6CE2C2E3-D1B3-7447-A396-E0C4CADB0D72}">
      <dsp:nvSpPr>
        <dsp:cNvPr id="0" name=""/>
        <dsp:cNvSpPr/>
      </dsp:nvSpPr>
      <dsp:spPr>
        <a:xfrm>
          <a:off x="1523999" y="1354666"/>
          <a:ext cx="3048000" cy="677333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Palabras</a:t>
          </a:r>
          <a:endParaRPr lang="es-ES_tradnl" sz="2000" kern="1200" dirty="0"/>
        </a:p>
      </dsp:txBody>
      <dsp:txXfrm>
        <a:off x="2057399" y="1354666"/>
        <a:ext cx="1981200" cy="677333"/>
      </dsp:txXfrm>
    </dsp:sp>
    <dsp:sp modelId="{E1FB2C95-9F0F-D149-9A7A-1E25C04EEF97}">
      <dsp:nvSpPr>
        <dsp:cNvPr id="0" name=""/>
        <dsp:cNvSpPr/>
      </dsp:nvSpPr>
      <dsp:spPr>
        <a:xfrm>
          <a:off x="1015999" y="2032000"/>
          <a:ext cx="4064000" cy="677333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Grupos sintácticos</a:t>
          </a:r>
          <a:endParaRPr lang="es-ES_tradnl" sz="2000" kern="1200" dirty="0"/>
        </a:p>
      </dsp:txBody>
      <dsp:txXfrm>
        <a:off x="1727199" y="2032000"/>
        <a:ext cx="2641600" cy="677333"/>
      </dsp:txXfrm>
    </dsp:sp>
    <dsp:sp modelId="{5E4B8DCA-5543-1541-BC5C-0E8B6B0DFD0B}">
      <dsp:nvSpPr>
        <dsp:cNvPr id="0" name=""/>
        <dsp:cNvSpPr/>
      </dsp:nvSpPr>
      <dsp:spPr>
        <a:xfrm>
          <a:off x="507999" y="2709333"/>
          <a:ext cx="5080000" cy="677333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Oraciones</a:t>
          </a:r>
          <a:endParaRPr lang="es-ES_tradnl" sz="2000" kern="1200" dirty="0"/>
        </a:p>
      </dsp:txBody>
      <dsp:txXfrm>
        <a:off x="1396999" y="2709333"/>
        <a:ext cx="3302000" cy="677333"/>
      </dsp:txXfrm>
    </dsp:sp>
    <dsp:sp modelId="{56A8E27A-071D-A740-8B34-D3A6FFD616B0}">
      <dsp:nvSpPr>
        <dsp:cNvPr id="0" name=""/>
        <dsp:cNvSpPr/>
      </dsp:nvSpPr>
      <dsp:spPr>
        <a:xfrm>
          <a:off x="0" y="3386666"/>
          <a:ext cx="6096000" cy="677333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Textos</a:t>
          </a:r>
          <a:endParaRPr lang="es-ES_tradnl" sz="2000" kern="1200" dirty="0"/>
        </a:p>
      </dsp:txBody>
      <dsp:txXfrm>
        <a:off x="1066799" y="3386666"/>
        <a:ext cx="3962400" cy="6773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C28A98-C732-FF40-89EB-F7453E5C2B9D}">
      <dsp:nvSpPr>
        <dsp:cNvPr id="0" name=""/>
        <dsp:cNvSpPr/>
      </dsp:nvSpPr>
      <dsp:spPr>
        <a:xfrm rot="5400000">
          <a:off x="4828710" y="-1862035"/>
          <a:ext cx="1047750" cy="503772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600" kern="1200" dirty="0" smtClean="0"/>
            <a:t>Se ocupa del estudio de los fonemas. </a:t>
          </a:r>
          <a:endParaRPr lang="es-ES_tradnl" sz="2600" kern="1200" dirty="0"/>
        </a:p>
      </dsp:txBody>
      <dsp:txXfrm rot="5400000">
        <a:off x="4828710" y="-1862035"/>
        <a:ext cx="1047750" cy="5037727"/>
      </dsp:txXfrm>
    </dsp:sp>
    <dsp:sp modelId="{7FC6FA58-9B60-C34D-97A4-3B1A4647B678}">
      <dsp:nvSpPr>
        <dsp:cNvPr id="0" name=""/>
        <dsp:cNvSpPr/>
      </dsp:nvSpPr>
      <dsp:spPr>
        <a:xfrm>
          <a:off x="0" y="1984"/>
          <a:ext cx="2833721" cy="130968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dirty="0" smtClean="0"/>
            <a:t>FONOLOGÍA</a:t>
          </a:r>
          <a:endParaRPr lang="es-ES_tradnl" sz="3200" kern="1200" dirty="0"/>
        </a:p>
      </dsp:txBody>
      <dsp:txXfrm>
        <a:off x="0" y="1984"/>
        <a:ext cx="2833721" cy="1309687"/>
      </dsp:txXfrm>
    </dsp:sp>
    <dsp:sp modelId="{EDF3E692-C857-3846-9C2B-22355D127D30}">
      <dsp:nvSpPr>
        <dsp:cNvPr id="0" name=""/>
        <dsp:cNvSpPr/>
      </dsp:nvSpPr>
      <dsp:spPr>
        <a:xfrm rot="5400000">
          <a:off x="4828710" y="-486863"/>
          <a:ext cx="1047750" cy="5037727"/>
        </a:xfrm>
        <a:prstGeom prst="round2SameRect">
          <a:avLst/>
        </a:prstGeom>
        <a:solidFill>
          <a:schemeClr val="accent2">
            <a:tint val="40000"/>
            <a:alpha val="90000"/>
            <a:hueOff val="-4917523"/>
            <a:satOff val="4252"/>
            <a:lumOff val="-13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917523"/>
              <a:satOff val="4252"/>
              <a:lumOff val="-1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600" kern="1200" dirty="0" smtClean="0"/>
            <a:t>Se ocupa del estudio de los morfemas y las palabras. </a:t>
          </a:r>
          <a:endParaRPr lang="es-ES_tradnl" sz="2600" kern="1200" dirty="0"/>
        </a:p>
      </dsp:txBody>
      <dsp:txXfrm rot="5400000">
        <a:off x="4828710" y="-486863"/>
        <a:ext cx="1047750" cy="5037727"/>
      </dsp:txXfrm>
    </dsp:sp>
    <dsp:sp modelId="{37723127-4B84-7C45-92CA-B9AC3CE8C24B}">
      <dsp:nvSpPr>
        <dsp:cNvPr id="0" name=""/>
        <dsp:cNvSpPr/>
      </dsp:nvSpPr>
      <dsp:spPr>
        <a:xfrm>
          <a:off x="0" y="1377156"/>
          <a:ext cx="2833721" cy="1309687"/>
        </a:xfrm>
        <a:prstGeom prst="roundRect">
          <a:avLst/>
        </a:prstGeom>
        <a:solidFill>
          <a:srgbClr val="008000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dirty="0" smtClean="0"/>
            <a:t>MORFOLOGÍA</a:t>
          </a:r>
          <a:endParaRPr lang="es-ES_tradnl" sz="3200" kern="1200" dirty="0"/>
        </a:p>
      </dsp:txBody>
      <dsp:txXfrm>
        <a:off x="0" y="1377156"/>
        <a:ext cx="2833721" cy="1309687"/>
      </dsp:txXfrm>
    </dsp:sp>
    <dsp:sp modelId="{90E0F8B0-215D-A24A-88B4-8403B46F2510}">
      <dsp:nvSpPr>
        <dsp:cNvPr id="0" name=""/>
        <dsp:cNvSpPr/>
      </dsp:nvSpPr>
      <dsp:spPr>
        <a:xfrm rot="5400000">
          <a:off x="4828710" y="888308"/>
          <a:ext cx="1047750" cy="5037727"/>
        </a:xfrm>
        <a:prstGeom prst="round2SameRect">
          <a:avLst/>
        </a:prstGeom>
        <a:solidFill>
          <a:schemeClr val="accent2">
            <a:tint val="40000"/>
            <a:alpha val="90000"/>
            <a:hueOff val="-9835047"/>
            <a:satOff val="8503"/>
            <a:lumOff val="-278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835047"/>
              <a:satOff val="8503"/>
              <a:lumOff val="-27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600" kern="1200" dirty="0" smtClean="0"/>
            <a:t>Se ocupa del estudio de los grupos sintácticos y las oraciones. </a:t>
          </a:r>
          <a:endParaRPr lang="es-ES_tradnl" sz="2600" kern="1200" dirty="0"/>
        </a:p>
      </dsp:txBody>
      <dsp:txXfrm rot="5400000">
        <a:off x="4828710" y="888308"/>
        <a:ext cx="1047750" cy="5037727"/>
      </dsp:txXfrm>
    </dsp:sp>
    <dsp:sp modelId="{216754F7-87D5-F94F-A17E-18D9E71436E4}">
      <dsp:nvSpPr>
        <dsp:cNvPr id="0" name=""/>
        <dsp:cNvSpPr/>
      </dsp:nvSpPr>
      <dsp:spPr>
        <a:xfrm>
          <a:off x="0" y="2752328"/>
          <a:ext cx="2833721" cy="1309687"/>
        </a:xfrm>
        <a:prstGeom prst="roundRect">
          <a:avLst/>
        </a:prstGeom>
        <a:solidFill>
          <a:schemeClr val="accent4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dirty="0" smtClean="0"/>
            <a:t>SINTAXIS</a:t>
          </a:r>
          <a:endParaRPr lang="es-ES_tradnl" sz="3200" kern="1200" dirty="0"/>
        </a:p>
      </dsp:txBody>
      <dsp:txXfrm>
        <a:off x="0" y="2752328"/>
        <a:ext cx="2833721" cy="130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A85A2-8182-2B4E-B5F4-4DBA256B5137}" type="datetimeFigureOut">
              <a:rPr lang="es-ES_tradnl" smtClean="0"/>
              <a:t>17/9/17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2CB1D-5749-B14B-B4E7-1024CEE65362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435862-4D7B-7848-A0DF-50F42ED2C7FE}" type="datetime1">
              <a:rPr lang="es-ES"/>
              <a:pPr/>
              <a:t>17/9/17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EECF7B-C419-B34B-84D6-7E1ED72A1C78}" type="slidenum">
              <a:rPr lang="es-ES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itchFamily="-111" charset="-128"/>
        <a:cs typeface="ＭＳ Ｐゴシック" pitchFamily="-9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2DC37E-AD4F-894E-879D-2ACEB7D830F7}" type="slidenum">
              <a:rPr lang="es-ES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2DD5A-943E-CC4D-A351-95566E5E92E9}" type="slidenum">
              <a:rPr lang="es-ES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B2DD5A-943E-CC4D-A351-95566E5E92E9}" type="slidenum">
              <a:rPr lang="es-ES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498A41-5F74-A34B-88C9-264FF4A9479F}" type="slidenum">
              <a:rPr lang="es-ES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9E8452-1839-324C-8040-5E261FE3FC88}" type="slidenum">
              <a:rPr lang="es-ES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D9CCCD-D08F-9D4B-B6F2-0A2C1139E274}" type="slidenum">
              <a:rPr lang="es-ES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497FE3-018E-2F46-A4A7-58721248381F}" type="slidenum">
              <a:rPr lang="es-ES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385F8D-BABB-7344-BC0C-CC1DEAF25AE8}" type="slidenum">
              <a:rPr lang="es-ES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BEB8FD-745E-754D-ADFF-834291DE3B33}" type="slidenum">
              <a:rPr lang="es-ES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1E2404-4D37-F240-A215-243CB9CE8605}" type="slidenum">
              <a:rPr lang="es-ES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3856A9-979F-3B42-85C0-E9C27F622A7E}" type="slidenum">
              <a:rPr lang="es-ES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B86782-8077-7744-AD45-68A9DE513F86}" type="slidenum">
              <a:rPr lang="es-ES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525B76-37CC-3941-82F8-237C2C156785}" type="slidenum">
              <a:rPr lang="es-ES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7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7C482E-088F-724D-97C9-EB729B0FD5F2}" type="slidenum">
              <a:rPr lang="es-ES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688105-7627-5C4E-A991-B35173ADF0AE}" type="slidenum">
              <a:rPr lang="es-ES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8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F21506-A886-494F-8EFD-24A20BE0EC30}" type="slidenum">
              <a:rPr lang="es-ES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07681A-11FB-3748-B9DA-11A4011DEAEF}" type="slidenum">
              <a:rPr lang="es-ES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829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AF2F16-615B-8743-BBCB-CE9482BEA04A}" type="slidenum">
              <a:rPr lang="es-ES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839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8F14AF-EF9E-B140-8731-5EE1FF68F220}" type="slidenum">
              <a:rPr lang="es-ES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849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5D9AD2-AF2F-6945-93F4-E36A0AFCA704}" type="slidenum">
              <a:rPr lang="es-ES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860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72A64F-A2CD-1B44-85C9-B4AEA577649A}" type="slidenum">
              <a:rPr lang="es-ES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FF57F3-50BD-FD4A-8B62-E269D6593ED1}" type="slidenum">
              <a:rPr lang="es-ES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A7258C-EDA1-7149-8552-12D6DEA03A22}" type="slidenum">
              <a:rPr lang="es-ES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FF57F3-50BD-FD4A-8B62-E269D6593ED1}" type="slidenum">
              <a:rPr lang="es-ES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880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6AF77A-E8F3-4F4A-9E91-8F4D6D0B256D}" type="slidenum">
              <a:rPr lang="es-ES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890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310190-4CFE-164E-8660-5EDBF9B31178}" type="slidenum">
              <a:rPr lang="es-ES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901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46BB16-5883-6245-9D55-EC4A09ABE2C4}" type="slidenum">
              <a:rPr lang="es-ES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911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FFA134-423B-E24E-804C-6474B8104820}" type="slidenum">
              <a:rPr lang="es-ES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298287-64BF-A041-8CB2-C59731EC3118}" type="slidenum">
              <a:rPr lang="es-ES"/>
              <a:pPr/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931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1B42A4-3DF2-B74B-B445-A74F8E7274F4}" type="slidenum">
              <a:rPr lang="es-ES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942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864E3F-CA43-E94F-936E-4BDA6607A97F}" type="slidenum">
              <a:rPr lang="es-ES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952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FAE41D-613F-8F4E-8A7D-683A813427CE}" type="slidenum">
              <a:rPr lang="es-ES"/>
              <a:pPr/>
              <a:t>38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4A8CED-F9A8-A847-8E8E-A9C08925010F}" type="slidenum">
              <a:rPr lang="es-ES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B64A6C-FCC5-9049-ACB3-475B084D41FC}" type="slidenum">
              <a:rPr lang="es-ES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E47767-4737-6143-8561-9409A84D9002}" type="slidenum">
              <a:rPr lang="es-ES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B4D936-D669-6D49-81B9-5AED27B2B050}" type="slidenum">
              <a:rPr lang="es-ES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7CB863-250E-6148-8B55-1ED13C2FD60D}" type="slidenum">
              <a:rPr lang="es-ES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pitchFamily="-93" charset="0"/>
              <a:ea typeface="ＭＳ Ｐゴシック" pitchFamily="-93" charset="-128"/>
            </a:endParaRPr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419DFD-AFF2-F349-8BAF-C2D07A0DCE8C}" type="slidenum">
              <a:rPr lang="es-ES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87700" y="268288"/>
            <a:ext cx="5668963" cy="39004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5" name="Rectangle 7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5450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21E5268C-6A11-854F-BC52-BAA17DD92024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9450" y="6356350"/>
            <a:ext cx="4735513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solidFill>
                  <a:srgbClr val="60B9EC"/>
                </a:solidFill>
                <a:latin typeface="Calibri" panose="020F0502020204030204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588" y="6356350"/>
            <a:ext cx="685800" cy="365125"/>
          </a:xfrm>
        </p:spPr>
        <p:txBody>
          <a:bodyPr/>
          <a:lstStyle>
            <a:lvl1pPr>
              <a:defRPr sz="1100">
                <a:solidFill>
                  <a:srgbClr val="60B9EC"/>
                </a:solidFill>
              </a:defRPr>
            </a:lvl1pPr>
          </a:lstStyle>
          <a:p>
            <a:fld id="{E6E20ADB-3B3F-6141-B997-ECCE9E05DA59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D5FB50F-F90A-8642-A367-2614308ABD3E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AC75281-EBDD-714A-A40B-D81C2B8792C8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683F7655-A8D6-4044-AA78-B5B5AD42DAA2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658C173-CD83-BD4F-A013-29178BC70D36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032380-13CA-5C49-A2A7-35A8DD99E1AC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40466-56CD-964B-93C8-F1656B5E3F1E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ACD9E-757A-9646-B5F8-102F43D85D9A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D40C6-D037-854B-8116-8EEEB0ADA35E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31EA34-0EE1-8D45-B35B-D6B907991555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1B456-F652-504F-B088-935662429047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4746625" y="268288"/>
            <a:ext cx="4114800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 rtlCol="0">
            <a:normAutofit/>
          </a:bodyPr>
          <a:lstStyle>
            <a:lvl1pPr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s-ES_tradnl" noProof="0" dirty="0" smtClean="0"/>
              <a:t>Haga clic en el icono para agregar una imagen</a:t>
            </a:r>
            <a:endParaRPr noProof="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161925" y="6124575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F24B0EE5-CA10-1146-8CFB-B36CDA7F8485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74625" y="6356350"/>
            <a:ext cx="3863975" cy="365125"/>
          </a:xfrm>
        </p:spPr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7D7CA74-C355-E343-A299-57FF3172396D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16775" y="268288"/>
            <a:ext cx="1639888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dirty="0" smtClean="0"/>
              <a:t>Haga clic en el icono para agregar una imagen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06C0E-72C2-C945-A90C-96DE1E1ACE65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AD60A-9B39-5042-8683-F5694DCD7C99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4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938" y="268288"/>
            <a:ext cx="720725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dirty="0" smtClean="0"/>
              <a:t>Haga clic en el icono para agregar una imagen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dirty="0" smtClean="0"/>
              <a:t>Haga clic en el icono para agregar una imagen</a:t>
            </a:r>
            <a:endParaRPr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dirty="0" smtClean="0"/>
              <a:t>Haga clic en el icono para agregar una imagen</a:t>
            </a:r>
            <a:endParaRPr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dirty="0" smtClean="0"/>
              <a:t>Haga clic en el icono para agregar una imagen</a:t>
            </a:r>
            <a:endParaRPr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49020D9A-03FE-B143-872B-DDA7D9E7C446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6821F9E-B29B-D347-AB29-A99B0621F0C9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73425-5763-3B4C-9502-F065325061CC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20BA2-BF24-414B-A1EE-C50AEA34E378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70E921-36AA-7A42-B575-45B2953B4811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11827-90BD-EC43-A3FA-7845F032E283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fld id="{948D11D9-8472-A34F-88AB-A26EEB8067B9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26978-4369-2246-B971-315CBEC8D87B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187700" y="268288"/>
            <a:ext cx="5668963" cy="2560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6" name="Rectangle 9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 rtlCol="0">
            <a:normAutofit/>
          </a:bodyPr>
          <a:lstStyle>
            <a:lvl1pPr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s-ES_tradnl" noProof="0" dirty="0" smtClean="0"/>
              <a:t>Haga clic en el icono para agregar una imagen</a:t>
            </a:r>
            <a:endParaRPr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3276600" y="390525"/>
            <a:ext cx="5499100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fld id="{38686B86-A641-5A4D-A006-C016867B4A36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13100" y="6356350"/>
            <a:ext cx="4735513" cy="365125"/>
          </a:xfrm>
        </p:spPr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6113" y="6356350"/>
            <a:ext cx="685800" cy="365125"/>
          </a:xfrm>
        </p:spPr>
        <p:txBody>
          <a:bodyPr/>
          <a:lstStyle>
            <a:lvl1pPr>
              <a:defRPr sz="1100">
                <a:solidFill>
                  <a:srgbClr val="60B9EC"/>
                </a:solidFill>
              </a:defRPr>
            </a:lvl1pPr>
          </a:lstStyle>
          <a:p>
            <a:fld id="{F9E87937-D572-6241-9D8B-008EBF5A5C56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ítulo, objetos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69875" y="268288"/>
            <a:ext cx="1646238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 rtlCol="0">
            <a:normAutofit/>
          </a:bodyPr>
          <a:lstStyle>
            <a:lvl1pPr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s-ES_tradnl" noProof="0" dirty="0" smtClean="0"/>
              <a:t>Haga clic en el icono para agregar una imagen</a:t>
            </a:r>
            <a:endParaRPr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fld id="{00A60621-7098-5649-A37A-65E67E1FE52A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178050" y="6356350"/>
            <a:ext cx="4927600" cy="365125"/>
          </a:xfrm>
        </p:spPr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31788" y="360363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786477DD-0847-7244-8081-363A0B400FDF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59700" y="268288"/>
            <a:ext cx="1098550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/>
          <a:lstStyle>
            <a:lvl1pPr algn="r">
              <a:defRPr sz="4600" b="0" cap="none" baseline="0"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425" cy="365125"/>
          </a:xfrm>
        </p:spPr>
        <p:txBody>
          <a:bodyPr/>
          <a:lstStyle>
            <a:lvl1pPr>
              <a:defRPr/>
            </a:lvl1pPr>
          </a:lstStyle>
          <a:p>
            <a:fld id="{87309BEC-A88B-854A-8D49-B392B6DCEAB3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625" y="6356350"/>
            <a:ext cx="5311775" cy="365125"/>
          </a:xfrm>
        </p:spPr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AF463-2328-DF41-B847-B381A7A16ECF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69875" y="4773613"/>
            <a:ext cx="2971800" cy="1844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/>
          <a:lstStyle>
            <a:lvl1pPr algn="r">
              <a:defRPr sz="4600" b="0" cap="none" baseline="0"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 rtlCol="0">
            <a:normAutofit/>
          </a:bodyPr>
          <a:lstStyle>
            <a:lvl1pPr>
              <a:buNone/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s-ES_tradnl" noProof="0" dirty="0" smtClean="0"/>
              <a:t>Haga clic en el icono para agregar una imagen</a:t>
            </a:r>
            <a:endParaRPr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0838" y="6105525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4D74779B-3848-E249-98EF-A96551280014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F636D-BB4F-0345-A077-009C3E5C4BED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3F82-89C4-704E-966C-F847674D956A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1C3DE-7CB2-C84C-8396-680E3EEF52EC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22392-BABC-B741-8E1F-405CF9FD5675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2754DC3-42A5-C842-B31C-43BA789DDDDC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8F8B77F-7848-BF4A-AB85-D351252C8A7E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650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650875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60B9EC"/>
                </a:solidFill>
                <a:latin typeface="Calibri" pitchFamily="-93" charset="0"/>
              </a:defRPr>
            </a:lvl1pPr>
          </a:lstStyle>
          <a:p>
            <a:fld id="{B64684C0-DED2-DE43-A8AC-5F9A218FDC9D}" type="datetime1">
              <a:rPr lang="es-ES_tradnl" smtClean="0"/>
              <a:t>17/9/17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bg1"/>
                </a:solidFill>
                <a:latin typeface="Calibri" pitchFamily="-93" charset="0"/>
              </a:defRPr>
            </a:lvl1pPr>
          </a:lstStyle>
          <a:p>
            <a:fld id="{C0AD73BD-44D5-A545-BF36-CBE4A9247630}" type="slidenum">
              <a:rPr lang="es-ES_tradnl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Calibri" panose="020F0502020204030204" pitchFamily="34" charset="0"/>
          <a:ea typeface="ＭＳ Ｐゴシック" pitchFamily="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pitchFamily="-93" charset="0"/>
          <a:ea typeface="ＭＳ Ｐゴシック" pitchFamily="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pitchFamily="-93" charset="0"/>
          <a:ea typeface="ＭＳ Ｐゴシック" pitchFamily="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pitchFamily="-93" charset="0"/>
          <a:ea typeface="ＭＳ Ｐゴシック" pitchFamily="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pitchFamily="-93" charset="0"/>
          <a:ea typeface="ＭＳ Ｐゴシック" pitchFamily="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1" charset="0"/>
          <a:ea typeface="ＭＳ Ｐゴシック" pitchFamily="1" charset="-128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-93" charset="2"/>
        <a:buChar char="¡"/>
        <a:defRPr sz="2000" kern="1200">
          <a:solidFill>
            <a:schemeClr val="tx2"/>
          </a:solidFill>
          <a:latin typeface="Calibri" panose="020F0502020204030204" pitchFamily="34" charset="0"/>
          <a:ea typeface="ＭＳ Ｐゴシック" pitchFamily="1" charset="-128"/>
          <a:cs typeface="ＭＳ Ｐゴシック" pitchFamily="-111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031B3C"/>
        </a:buClr>
        <a:buSzPct val="100000"/>
        <a:buFont typeface="Wingdings 2" pitchFamily="-93" charset="2"/>
        <a:buChar char="¡"/>
        <a:defRPr kern="1200">
          <a:solidFill>
            <a:schemeClr val="tx2"/>
          </a:solidFill>
          <a:latin typeface="Calibri" panose="020F0502020204030204" pitchFamily="34" charset="0"/>
          <a:ea typeface="ＭＳ Ｐゴシック" pitchFamily="1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-93" charset="2"/>
        <a:buChar char="¡"/>
        <a:defRPr kern="1200">
          <a:solidFill>
            <a:schemeClr val="tx2"/>
          </a:solidFill>
          <a:latin typeface="Calibri" panose="020F0502020204030204" pitchFamily="34" charset="0"/>
          <a:ea typeface="ＭＳ Ｐゴシック" pitchFamily="1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031B3C"/>
        </a:buClr>
        <a:buSzPct val="100000"/>
        <a:buFont typeface="Wingdings 2" pitchFamily="-93" charset="2"/>
        <a:buChar char="¡"/>
        <a:defRPr kern="1200">
          <a:solidFill>
            <a:schemeClr val="tx2"/>
          </a:solidFill>
          <a:latin typeface="Calibri" panose="020F0502020204030204" pitchFamily="34" charset="0"/>
          <a:ea typeface="ＭＳ Ｐゴシック" pitchFamily="1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-93" charset="2"/>
        <a:buChar char="¡"/>
        <a:defRPr kern="1200">
          <a:solidFill>
            <a:schemeClr val="tx2"/>
          </a:solidFill>
          <a:latin typeface="Calibri" panose="020F0502020204030204" pitchFamily="34" charset="0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ctrTitle"/>
          </p:nvPr>
        </p:nvSpPr>
        <p:spPr>
          <a:xfrm>
            <a:off x="3200400" y="2794000"/>
            <a:ext cx="5459413" cy="1049337"/>
          </a:xfrm>
        </p:spPr>
        <p:txBody>
          <a:bodyPr/>
          <a:lstStyle/>
          <a:p>
            <a:pPr algn="r"/>
            <a:r>
              <a:rPr lang="es-ES_tradnl" dirty="0">
                <a:solidFill>
                  <a:schemeClr val="bg1"/>
                </a:solidFill>
                <a:latin typeface="Calibri" pitchFamily="-93" charset="0"/>
                <a:ea typeface="ＭＳ Ｐゴシック" pitchFamily="-93" charset="-128"/>
                <a:cs typeface="ＭＳ Ｐゴシック" pitchFamily="-93" charset="-128"/>
              </a:rPr>
              <a:t>Morfología</a:t>
            </a:r>
          </a:p>
        </p:txBody>
      </p:sp>
      <p:sp>
        <p:nvSpPr>
          <p:cNvPr id="22531" name="Subtítulo 2"/>
          <p:cNvSpPr>
            <a:spLocks noGrp="1"/>
          </p:cNvSpPr>
          <p:nvPr>
            <p:ph type="subTitle" idx="1"/>
          </p:nvPr>
        </p:nvSpPr>
        <p:spPr>
          <a:xfrm>
            <a:off x="3200400" y="4152900"/>
            <a:ext cx="5626100" cy="13843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0"/>
              </a:spcBef>
              <a:buFont typeface="Wingdings 2" pitchFamily="-93" charset="2"/>
              <a:buNone/>
            </a:pPr>
            <a:r>
              <a:rPr lang="es-ES_tradnl" sz="2400" b="1" dirty="0" smtClean="0">
                <a:latin typeface="Calibri" pitchFamily="-93" charset="0"/>
                <a:ea typeface="ＭＳ Ｐゴシック" pitchFamily="-93" charset="-128"/>
                <a:cs typeface="ＭＳ Ｐゴシック" pitchFamily="-93" charset="-128"/>
              </a:rPr>
              <a:t>UNIDAD </a:t>
            </a:r>
            <a:r>
              <a:rPr lang="es-ES_tradnl" sz="2400" b="1" dirty="0" smtClean="0">
                <a:latin typeface="Calibri" pitchFamily="-93" charset="0"/>
                <a:ea typeface="ＭＳ Ｐゴシック" pitchFamily="-93" charset="-128"/>
                <a:cs typeface="ＭＳ Ｐゴシック" pitchFamily="-93" charset="-128"/>
              </a:rPr>
              <a:t>1</a:t>
            </a:r>
            <a:r>
              <a:rPr lang="es-ES_tradnl" sz="2400" b="1" dirty="0">
                <a:latin typeface="Calibri" pitchFamily="-93" charset="0"/>
                <a:ea typeface="ＭＳ Ｐゴシック" pitchFamily="-93" charset="-128"/>
                <a:cs typeface="ＭＳ Ｐゴシック" pitchFamily="-93" charset="-128"/>
              </a:rPr>
              <a:t>: </a:t>
            </a:r>
          </a:p>
          <a:p>
            <a:pPr>
              <a:spcBef>
                <a:spcPct val="0"/>
              </a:spcBef>
              <a:buFont typeface="Wingdings 2" pitchFamily="-93" charset="2"/>
              <a:buNone/>
            </a:pPr>
            <a:r>
              <a:rPr lang="es-ES_tradnl" sz="2400" b="1" dirty="0">
                <a:latin typeface="Calibri" pitchFamily="-93" charset="0"/>
                <a:ea typeface="ＭＳ Ｐゴシック" pitchFamily="-93" charset="-128"/>
                <a:cs typeface="ＭＳ Ｐゴシック" pitchFamily="-93" charset="-128"/>
              </a:rPr>
              <a:t>EL ANÁLISIS MORFOLÓGICO Y LAS CLASES DE PALABRAS</a:t>
            </a:r>
          </a:p>
        </p:txBody>
      </p:sp>
      <p:pic>
        <p:nvPicPr>
          <p:cNvPr id="4" name="Imagen 3" descr="by-nc-sa-eu_pet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9" y="5689600"/>
            <a:ext cx="1995487" cy="68870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68900" y="5969000"/>
            <a:ext cx="365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dirty="0" smtClean="0">
                <a:solidFill>
                  <a:schemeClr val="accent1"/>
                </a:solidFill>
              </a:rPr>
              <a:t>Carmen </a:t>
            </a:r>
            <a:r>
              <a:rPr lang="es-ES_tradnl" sz="1600" dirty="0" err="1" smtClean="0">
                <a:solidFill>
                  <a:schemeClr val="accent1"/>
                </a:solidFill>
              </a:rPr>
              <a:t>Andreu</a:t>
            </a:r>
            <a:r>
              <a:rPr lang="es-ES_tradnl" sz="1600" dirty="0" smtClean="0">
                <a:solidFill>
                  <a:schemeClr val="accent1"/>
                </a:solidFill>
              </a:rPr>
              <a:t> </a:t>
            </a:r>
            <a:r>
              <a:rPr lang="es-ES_tradnl" sz="1600" dirty="0" err="1" smtClean="0">
                <a:solidFill>
                  <a:schemeClr val="accent1"/>
                </a:solidFill>
              </a:rPr>
              <a:t>Gisbert</a:t>
            </a:r>
            <a:endParaRPr lang="es-ES_tradnl" sz="1600" dirty="0" smtClean="0">
              <a:solidFill>
                <a:schemeClr val="accent1"/>
              </a:solidFill>
            </a:endParaRPr>
          </a:p>
          <a:p>
            <a:pPr algn="r"/>
            <a:r>
              <a:rPr lang="es-ES_tradnl" sz="1600" dirty="0" smtClean="0">
                <a:solidFill>
                  <a:schemeClr val="accent1"/>
                </a:solidFill>
              </a:rPr>
              <a:t>IES Miguel Cata</a:t>
            </a:r>
            <a:r>
              <a:rPr lang="es-ES_tradnl" sz="1600" dirty="0" smtClean="0">
                <a:solidFill>
                  <a:schemeClr val="accent1"/>
                </a:solidFill>
              </a:rPr>
              <a:t>lán </a:t>
            </a:r>
            <a:endParaRPr lang="es-ES_tradnl" sz="1600" dirty="0">
              <a:solidFill>
                <a:schemeClr val="accent1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0ADB-3B3F-6141-B997-ECCE9E05DA59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4800" y="612775"/>
            <a:ext cx="7535863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3.1. Clases de morfemas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04800" y="3244056"/>
            <a:ext cx="1185862" cy="369887"/>
          </a:xfrm>
          <a:prstGeom prst="rect">
            <a:avLst/>
          </a:prstGeom>
          <a:solidFill>
            <a:srgbClr val="FDA24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000000"/>
                </a:solidFill>
              </a:rPr>
              <a:t>Raíz</a:t>
            </a:r>
          </a:p>
        </p:txBody>
      </p:sp>
      <p:sp>
        <p:nvSpPr>
          <p:cNvPr id="10" name="Abrir llave 9"/>
          <p:cNvSpPr/>
          <p:nvPr/>
        </p:nvSpPr>
        <p:spPr>
          <a:xfrm>
            <a:off x="1490662" y="1252538"/>
            <a:ext cx="411163" cy="429736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b="1" dirty="0"/>
          </a:p>
        </p:txBody>
      </p:sp>
      <p:sp>
        <p:nvSpPr>
          <p:cNvPr id="30725" name="CuadroTexto 11"/>
          <p:cNvSpPr txBox="1">
            <a:spLocks noChangeArrowheads="1"/>
          </p:cNvSpPr>
          <p:nvPr/>
        </p:nvSpPr>
        <p:spPr bwMode="auto">
          <a:xfrm>
            <a:off x="1901825" y="2165350"/>
            <a:ext cx="3508375" cy="923925"/>
          </a:xfrm>
          <a:prstGeom prst="rect">
            <a:avLst/>
          </a:prstGeom>
          <a:solidFill>
            <a:srgbClr val="FBE0D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>
                <a:latin typeface="Calibri" pitchFamily="-93" charset="0"/>
              </a:rPr>
              <a:t>Aportan la </a:t>
            </a:r>
            <a:r>
              <a:rPr lang="es-ES_tradnl" b="1">
                <a:solidFill>
                  <a:srgbClr val="FF2929"/>
                </a:solidFill>
                <a:latin typeface="Calibri" pitchFamily="-93" charset="0"/>
              </a:rPr>
              <a:t>significación central de la palabra</a:t>
            </a:r>
            <a:r>
              <a:rPr lang="es-ES_tradnl" b="1">
                <a:latin typeface="Calibri" pitchFamily="-93" charset="0"/>
              </a:rPr>
              <a:t>, pues tienen </a:t>
            </a:r>
            <a:r>
              <a:rPr lang="es-ES_tradnl" b="1">
                <a:solidFill>
                  <a:srgbClr val="FF2929"/>
                </a:solidFill>
                <a:latin typeface="Calibri" pitchFamily="-93" charset="0"/>
              </a:rPr>
              <a:t>significado léxico</a:t>
            </a:r>
            <a:r>
              <a:rPr lang="es-ES_tradnl" b="1">
                <a:latin typeface="Calibri" pitchFamily="-93" charset="0"/>
              </a:rPr>
              <a:t>.</a:t>
            </a:r>
          </a:p>
        </p:txBody>
      </p:sp>
      <p:sp>
        <p:nvSpPr>
          <p:cNvPr id="30726" name="CuadroTexto 12"/>
          <p:cNvSpPr txBox="1">
            <a:spLocks noChangeArrowheads="1"/>
          </p:cNvSpPr>
          <p:nvPr/>
        </p:nvSpPr>
        <p:spPr bwMode="auto">
          <a:xfrm>
            <a:off x="1901825" y="3263900"/>
            <a:ext cx="3508375" cy="923925"/>
          </a:xfrm>
          <a:prstGeom prst="rect">
            <a:avLst/>
          </a:prstGeom>
          <a:solidFill>
            <a:srgbClr val="FBE0D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>
                <a:latin typeface="Calibri" pitchFamily="-93" charset="0"/>
              </a:rPr>
              <a:t>Se trata de un significado pleno que viene definido en el diccionario.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304800" y="114300"/>
            <a:ext cx="7535863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30728" name="CuadroTexto 11"/>
          <p:cNvSpPr txBox="1">
            <a:spLocks noChangeArrowheads="1"/>
          </p:cNvSpPr>
          <p:nvPr/>
        </p:nvSpPr>
        <p:spPr bwMode="auto">
          <a:xfrm>
            <a:off x="1901825" y="1096963"/>
            <a:ext cx="3508375" cy="923925"/>
          </a:xfrm>
          <a:prstGeom prst="rect">
            <a:avLst/>
          </a:prstGeom>
          <a:solidFill>
            <a:srgbClr val="FBE0D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 dirty="0">
                <a:latin typeface="Calibri" pitchFamily="-93" charset="0"/>
              </a:rPr>
              <a:t>Es el segmento morfológico que queda una vez eliminados los morfemas derivativos y flexivos:</a:t>
            </a:r>
          </a:p>
        </p:txBody>
      </p:sp>
      <p:sp>
        <p:nvSpPr>
          <p:cNvPr id="30729" name="CuadroTexto 42"/>
          <p:cNvSpPr txBox="1">
            <a:spLocks noChangeArrowheads="1"/>
          </p:cNvSpPr>
          <p:nvPr/>
        </p:nvSpPr>
        <p:spPr bwMode="auto">
          <a:xfrm>
            <a:off x="5568950" y="2165350"/>
            <a:ext cx="962025" cy="369888"/>
          </a:xfrm>
          <a:prstGeom prst="rect">
            <a:avLst/>
          </a:prstGeom>
          <a:solidFill>
            <a:srgbClr val="FBE0D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 dirty="0">
                <a:solidFill>
                  <a:srgbClr val="FF0000"/>
                </a:solidFill>
              </a:rPr>
              <a:t>MAN-</a:t>
            </a:r>
          </a:p>
        </p:txBody>
      </p:sp>
      <p:sp>
        <p:nvSpPr>
          <p:cNvPr id="30730" name="CuadroTexto 43"/>
          <p:cNvSpPr txBox="1">
            <a:spLocks noChangeArrowheads="1"/>
          </p:cNvSpPr>
          <p:nvPr/>
        </p:nvSpPr>
        <p:spPr bwMode="auto">
          <a:xfrm>
            <a:off x="6662738" y="2127250"/>
            <a:ext cx="1439862" cy="368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008000"/>
                </a:solidFill>
              </a:rPr>
              <a:t>-EC- ILLA-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8256588" y="2127250"/>
            <a:ext cx="49371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accent6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-S</a:t>
            </a:r>
          </a:p>
        </p:txBody>
      </p:sp>
      <p:sp>
        <p:nvSpPr>
          <p:cNvPr id="30732" name="CuadroTexto 45"/>
          <p:cNvSpPr txBox="1">
            <a:spLocks noChangeArrowheads="1"/>
          </p:cNvSpPr>
          <p:nvPr/>
        </p:nvSpPr>
        <p:spPr bwMode="auto">
          <a:xfrm>
            <a:off x="5573713" y="2589213"/>
            <a:ext cx="957262" cy="369887"/>
          </a:xfrm>
          <a:prstGeom prst="rect">
            <a:avLst/>
          </a:prstGeom>
          <a:solidFill>
            <a:srgbClr val="FBE0D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FF0000"/>
                </a:solidFill>
              </a:rPr>
              <a:t>LENT-</a:t>
            </a:r>
          </a:p>
        </p:txBody>
      </p:sp>
      <p:sp>
        <p:nvSpPr>
          <p:cNvPr id="30733" name="CuadroTexto 46"/>
          <p:cNvSpPr txBox="1">
            <a:spLocks noChangeArrowheads="1"/>
          </p:cNvSpPr>
          <p:nvPr/>
        </p:nvSpPr>
        <p:spPr bwMode="auto">
          <a:xfrm>
            <a:off x="6662738" y="2555875"/>
            <a:ext cx="1198562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008000"/>
                </a:solidFill>
              </a:rPr>
              <a:t>-ITUD</a:t>
            </a:r>
          </a:p>
        </p:txBody>
      </p:sp>
      <p:sp>
        <p:nvSpPr>
          <p:cNvPr id="30734" name="CuadroTexto 51"/>
          <p:cNvSpPr txBox="1">
            <a:spLocks noChangeArrowheads="1"/>
          </p:cNvSpPr>
          <p:nvPr/>
        </p:nvSpPr>
        <p:spPr bwMode="auto">
          <a:xfrm>
            <a:off x="5573713" y="3059113"/>
            <a:ext cx="1330325" cy="369887"/>
          </a:xfrm>
          <a:prstGeom prst="rect">
            <a:avLst/>
          </a:prstGeom>
          <a:solidFill>
            <a:srgbClr val="FBE0D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FF0000"/>
                </a:solidFill>
              </a:rPr>
              <a:t>PEQUEÑ-</a:t>
            </a:r>
          </a:p>
        </p:txBody>
      </p:sp>
      <p:sp>
        <p:nvSpPr>
          <p:cNvPr id="30735" name="CuadroTexto 52"/>
          <p:cNvSpPr txBox="1">
            <a:spLocks noChangeArrowheads="1"/>
          </p:cNvSpPr>
          <p:nvPr/>
        </p:nvSpPr>
        <p:spPr bwMode="auto">
          <a:xfrm>
            <a:off x="7059613" y="3063875"/>
            <a:ext cx="534987" cy="3698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008000"/>
                </a:solidFill>
              </a:rPr>
              <a:t>-IT-</a:t>
            </a:r>
          </a:p>
        </p:txBody>
      </p:sp>
      <p:sp>
        <p:nvSpPr>
          <p:cNvPr id="30736" name="CuadroTexto 53"/>
          <p:cNvSpPr txBox="1">
            <a:spLocks noChangeArrowheads="1"/>
          </p:cNvSpPr>
          <p:nvPr/>
        </p:nvSpPr>
        <p:spPr bwMode="auto">
          <a:xfrm>
            <a:off x="7656513" y="3063875"/>
            <a:ext cx="820737" cy="369888"/>
          </a:xfrm>
          <a:prstGeom prst="rect">
            <a:avLst/>
          </a:prstGeom>
          <a:solidFill>
            <a:srgbClr val="F5CEF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B523B4"/>
                </a:solidFill>
              </a:rPr>
              <a:t>-A-S</a:t>
            </a:r>
          </a:p>
        </p:txBody>
      </p:sp>
      <p:sp>
        <p:nvSpPr>
          <p:cNvPr id="27" name="Marcador de número de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10</a:t>
            </a:fld>
            <a:endParaRPr lang="es-ES_tradnl"/>
          </a:p>
        </p:txBody>
      </p:sp>
      <p:sp>
        <p:nvSpPr>
          <p:cNvPr id="29" name="CuadroTexto 12"/>
          <p:cNvSpPr txBox="1">
            <a:spLocks noChangeArrowheads="1"/>
          </p:cNvSpPr>
          <p:nvPr/>
        </p:nvSpPr>
        <p:spPr bwMode="auto">
          <a:xfrm>
            <a:off x="1901825" y="4548981"/>
            <a:ext cx="3508375" cy="2031325"/>
          </a:xfrm>
          <a:prstGeom prst="rect">
            <a:avLst/>
          </a:prstGeom>
          <a:solidFill>
            <a:srgbClr val="FBE0D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 dirty="0" smtClean="0">
                <a:latin typeface="Calibri" pitchFamily="-93" charset="0"/>
              </a:rPr>
              <a:t>Los </a:t>
            </a:r>
            <a:r>
              <a:rPr lang="es-ES_tradnl" b="1" dirty="0" smtClean="0">
                <a:solidFill>
                  <a:srgbClr val="FF0000"/>
                </a:solidFill>
                <a:latin typeface="Calibri" pitchFamily="-93" charset="0"/>
              </a:rPr>
              <a:t>elementos compositivos cultos </a:t>
            </a:r>
            <a:r>
              <a:rPr lang="es-ES_tradnl" b="1" dirty="0" smtClean="0">
                <a:latin typeface="Calibri" pitchFamily="-93" charset="0"/>
              </a:rPr>
              <a:t>son una ra</a:t>
            </a:r>
            <a:r>
              <a:rPr lang="es-ES_tradnl" b="1" dirty="0" smtClean="0">
                <a:latin typeface="Calibri" pitchFamily="-93" charset="0"/>
              </a:rPr>
              <a:t>íz procedente del la</a:t>
            </a:r>
            <a:r>
              <a:rPr lang="es-ES_tradnl" b="1" dirty="0" smtClean="0">
                <a:latin typeface="Calibri" pitchFamily="-93" charset="0"/>
              </a:rPr>
              <a:t>tí</a:t>
            </a:r>
            <a:r>
              <a:rPr lang="es-ES_tradnl" b="1" dirty="0" smtClean="0">
                <a:latin typeface="Calibri" pitchFamily="-93" charset="0"/>
              </a:rPr>
              <a:t>n o el griego que no puede aparecer como palabra independiente en castellano y tiene que unirse a otra palabra o a otro elemento compositivo.</a:t>
            </a:r>
            <a:endParaRPr lang="es-ES_tradnl" b="1" dirty="0">
              <a:latin typeface="Calibri" pitchFamily="-93" charset="0"/>
            </a:endParaRPr>
          </a:p>
        </p:txBody>
      </p:sp>
      <p:sp>
        <p:nvSpPr>
          <p:cNvPr id="30" name="CuadroTexto 51"/>
          <p:cNvSpPr txBox="1">
            <a:spLocks noChangeArrowheads="1"/>
          </p:cNvSpPr>
          <p:nvPr/>
        </p:nvSpPr>
        <p:spPr bwMode="auto">
          <a:xfrm>
            <a:off x="5568950" y="5180013"/>
            <a:ext cx="1330325" cy="369887"/>
          </a:xfrm>
          <a:prstGeom prst="rect">
            <a:avLst/>
          </a:prstGeom>
          <a:solidFill>
            <a:srgbClr val="FBE0D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HIDRO-</a:t>
            </a:r>
            <a:endParaRPr lang="es-ES_tradnl" b="1" dirty="0">
              <a:solidFill>
                <a:srgbClr val="FF0000"/>
              </a:solidFill>
            </a:endParaRPr>
          </a:p>
        </p:txBody>
      </p:sp>
      <p:sp>
        <p:nvSpPr>
          <p:cNvPr id="31" name="CuadroTexto 51"/>
          <p:cNvSpPr txBox="1">
            <a:spLocks noChangeArrowheads="1"/>
          </p:cNvSpPr>
          <p:nvPr/>
        </p:nvSpPr>
        <p:spPr bwMode="auto">
          <a:xfrm>
            <a:off x="7059613" y="5180013"/>
            <a:ext cx="1330325" cy="369887"/>
          </a:xfrm>
          <a:prstGeom prst="rect">
            <a:avLst/>
          </a:prstGeom>
          <a:solidFill>
            <a:srgbClr val="FBE0D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-MASAJE</a:t>
            </a:r>
            <a:endParaRPr lang="es-ES_tradnl" b="1" dirty="0">
              <a:solidFill>
                <a:srgbClr val="FF0000"/>
              </a:solidFill>
            </a:endParaRPr>
          </a:p>
        </p:txBody>
      </p:sp>
      <p:sp>
        <p:nvSpPr>
          <p:cNvPr id="32" name="CuadroTexto 51"/>
          <p:cNvSpPr txBox="1">
            <a:spLocks noChangeArrowheads="1"/>
          </p:cNvSpPr>
          <p:nvPr/>
        </p:nvSpPr>
        <p:spPr bwMode="auto">
          <a:xfrm>
            <a:off x="5573713" y="5702300"/>
            <a:ext cx="1330325" cy="369887"/>
          </a:xfrm>
          <a:prstGeom prst="rect">
            <a:avLst/>
          </a:prstGeom>
          <a:solidFill>
            <a:srgbClr val="FBE0D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DEMO-</a:t>
            </a:r>
            <a:endParaRPr lang="es-ES_tradnl" b="1" dirty="0">
              <a:solidFill>
                <a:srgbClr val="FF0000"/>
              </a:solidFill>
            </a:endParaRPr>
          </a:p>
        </p:txBody>
      </p:sp>
      <p:sp>
        <p:nvSpPr>
          <p:cNvPr id="33" name="CuadroTexto 51"/>
          <p:cNvSpPr txBox="1">
            <a:spLocks noChangeArrowheads="1"/>
          </p:cNvSpPr>
          <p:nvPr/>
        </p:nvSpPr>
        <p:spPr bwMode="auto">
          <a:xfrm>
            <a:off x="7064376" y="5702300"/>
            <a:ext cx="1330325" cy="369887"/>
          </a:xfrm>
          <a:prstGeom prst="rect">
            <a:avLst/>
          </a:prstGeom>
          <a:solidFill>
            <a:srgbClr val="FBE0D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 dirty="0" smtClean="0">
                <a:solidFill>
                  <a:srgbClr val="FF0000"/>
                </a:solidFill>
              </a:rPr>
              <a:t>-CRACIA</a:t>
            </a:r>
            <a:endParaRPr lang="es-ES_tradn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4800" y="612775"/>
            <a:ext cx="7535863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3.1. Clases de morfemas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304800" y="114300"/>
            <a:ext cx="7535863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04800" y="3263106"/>
            <a:ext cx="1185862" cy="646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chemeClr val="bg1"/>
                </a:solidFill>
              </a:rPr>
              <a:t>Base léxica</a:t>
            </a:r>
          </a:p>
        </p:txBody>
      </p:sp>
      <p:sp>
        <p:nvSpPr>
          <p:cNvPr id="18" name="Abrir llave 17"/>
          <p:cNvSpPr/>
          <p:nvPr/>
        </p:nvSpPr>
        <p:spPr>
          <a:xfrm>
            <a:off x="1490662" y="2678906"/>
            <a:ext cx="411163" cy="174783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b="1" dirty="0"/>
          </a:p>
        </p:txBody>
      </p:sp>
      <p:sp>
        <p:nvSpPr>
          <p:cNvPr id="19" name="CuadroTexto 11"/>
          <p:cNvSpPr txBox="1">
            <a:spLocks noChangeArrowheads="1"/>
          </p:cNvSpPr>
          <p:nvPr/>
        </p:nvSpPr>
        <p:spPr bwMode="auto">
          <a:xfrm>
            <a:off x="1901825" y="2678906"/>
            <a:ext cx="3248025" cy="646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>
                <a:latin typeface="Calibri" pitchFamily="-93" charset="0"/>
              </a:rPr>
              <a:t>Es la voz de la que se parte en un proceso morfológico.</a:t>
            </a:r>
          </a:p>
        </p:txBody>
      </p:sp>
      <p:sp>
        <p:nvSpPr>
          <p:cNvPr id="30740" name="CuadroTexto 11"/>
          <p:cNvSpPr txBox="1">
            <a:spLocks noChangeArrowheads="1"/>
          </p:cNvSpPr>
          <p:nvPr/>
        </p:nvSpPr>
        <p:spPr bwMode="auto">
          <a:xfrm>
            <a:off x="5568950" y="2888456"/>
            <a:ext cx="1335088" cy="369887"/>
          </a:xfrm>
          <a:prstGeom prst="rect">
            <a:avLst/>
          </a:prstGeom>
          <a:solidFill>
            <a:srgbClr val="B7F904">
              <a:alpha val="4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MANECILLA</a:t>
            </a:r>
          </a:p>
        </p:txBody>
      </p:sp>
      <p:sp>
        <p:nvSpPr>
          <p:cNvPr id="30741" name="CuadroTexto 22"/>
          <p:cNvSpPr txBox="1">
            <a:spLocks noChangeArrowheads="1"/>
          </p:cNvSpPr>
          <p:nvPr/>
        </p:nvSpPr>
        <p:spPr bwMode="auto">
          <a:xfrm>
            <a:off x="7251700" y="3472656"/>
            <a:ext cx="1638300" cy="646112"/>
          </a:xfrm>
          <a:prstGeom prst="rect">
            <a:avLst/>
          </a:prstGeom>
          <a:solidFill>
            <a:srgbClr val="FBE0D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FF0000"/>
                </a:solidFill>
              </a:rPr>
              <a:t>MAN-</a:t>
            </a:r>
          </a:p>
          <a:p>
            <a:pPr algn="ctr"/>
            <a:r>
              <a:rPr lang="es-ES_tradnl" b="1">
                <a:solidFill>
                  <a:srgbClr val="FF0000"/>
                </a:solidFill>
              </a:rPr>
              <a:t>(raíz)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251700" y="2509043"/>
            <a:ext cx="1638300" cy="646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267CF2"/>
                </a:solidFill>
              </a:rPr>
              <a:t>MANO</a:t>
            </a:r>
          </a:p>
          <a:p>
            <a:pPr algn="ctr"/>
            <a:r>
              <a:rPr lang="es-ES_tradnl" b="1">
                <a:solidFill>
                  <a:srgbClr val="267CF2"/>
                </a:solidFill>
              </a:rPr>
              <a:t>(base léxica)</a:t>
            </a:r>
          </a:p>
        </p:txBody>
      </p:sp>
      <p:cxnSp>
        <p:nvCxnSpPr>
          <p:cNvPr id="26" name="Conector recto 25"/>
          <p:cNvCxnSpPr>
            <a:stCxn id="30740" idx="3"/>
            <a:endCxn id="24" idx="1"/>
          </p:cNvCxnSpPr>
          <p:nvPr/>
        </p:nvCxnSpPr>
        <p:spPr>
          <a:xfrm flipV="1">
            <a:off x="6904038" y="2832893"/>
            <a:ext cx="347662" cy="2397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>
            <a:stCxn id="30740" idx="3"/>
            <a:endCxn id="30741" idx="1"/>
          </p:cNvCxnSpPr>
          <p:nvPr/>
        </p:nvCxnSpPr>
        <p:spPr>
          <a:xfrm>
            <a:off x="6904038" y="3072606"/>
            <a:ext cx="347662" cy="723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11"/>
          <p:cNvSpPr txBox="1">
            <a:spLocks noChangeArrowheads="1"/>
          </p:cNvSpPr>
          <p:nvPr/>
        </p:nvSpPr>
        <p:spPr bwMode="auto">
          <a:xfrm>
            <a:off x="1901825" y="3355181"/>
            <a:ext cx="3248025" cy="646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>
                <a:latin typeface="Calibri" pitchFamily="-93" charset="0"/>
              </a:rPr>
              <a:t>La base léxica proporciona la raíz.</a:t>
            </a:r>
          </a:p>
        </p:txBody>
      </p:sp>
      <p:sp>
        <p:nvSpPr>
          <p:cNvPr id="35" name="CuadroTexto 11"/>
          <p:cNvSpPr txBox="1">
            <a:spLocks noChangeArrowheads="1"/>
          </p:cNvSpPr>
          <p:nvPr/>
        </p:nvSpPr>
        <p:spPr bwMode="auto">
          <a:xfrm>
            <a:off x="1901825" y="3902868"/>
            <a:ext cx="3248025" cy="646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b="1">
                <a:latin typeface="Calibri" pitchFamily="-93" charset="0"/>
              </a:rPr>
              <a:t>Si terminan en vocal átona pierde la vocal final.</a:t>
            </a:r>
          </a:p>
        </p:txBody>
      </p:sp>
      <p:sp>
        <p:nvSpPr>
          <p:cNvPr id="27" name="Marcador de número de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11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4800" y="612775"/>
            <a:ext cx="7535863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3.1. Clases de morfemas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4800" y="3492500"/>
            <a:ext cx="1301750" cy="523875"/>
          </a:xfrm>
          <a:prstGeom prst="rect">
            <a:avLst/>
          </a:prstGeom>
          <a:solidFill>
            <a:srgbClr val="66CC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schemeClr val="bg1"/>
                </a:solidFill>
                <a:ea typeface="ＭＳ Ｐゴシック" pitchFamily="1" charset="-128"/>
              </a:rPr>
              <a:t>Morfemas flexivos</a:t>
            </a:r>
          </a:p>
        </p:txBody>
      </p:sp>
      <p:sp>
        <p:nvSpPr>
          <p:cNvPr id="31748" name="CuadroTexto 13"/>
          <p:cNvSpPr txBox="1">
            <a:spLocks noChangeArrowheads="1"/>
          </p:cNvSpPr>
          <p:nvPr/>
        </p:nvSpPr>
        <p:spPr bwMode="auto">
          <a:xfrm>
            <a:off x="2006600" y="1676400"/>
            <a:ext cx="3811588" cy="523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Se sitúan siempre al final de la palabra e informan de los significados gramaticales.</a:t>
            </a:r>
          </a:p>
        </p:txBody>
      </p:sp>
      <p:sp>
        <p:nvSpPr>
          <p:cNvPr id="15" name="Abrir llave 14"/>
          <p:cNvSpPr/>
          <p:nvPr/>
        </p:nvSpPr>
        <p:spPr>
          <a:xfrm>
            <a:off x="1611313" y="1138238"/>
            <a:ext cx="395287" cy="530066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400" b="1" dirty="0"/>
          </a:p>
        </p:txBody>
      </p:sp>
      <p:sp>
        <p:nvSpPr>
          <p:cNvPr id="16" name="Abrir llave 15"/>
          <p:cNvSpPr/>
          <p:nvPr/>
        </p:nvSpPr>
        <p:spPr>
          <a:xfrm flipH="1">
            <a:off x="6959600" y="1365250"/>
            <a:ext cx="261938" cy="15128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400" b="1" dirty="0"/>
          </a:p>
        </p:txBody>
      </p:sp>
      <p:sp>
        <p:nvSpPr>
          <p:cNvPr id="31751" name="CuadroTexto 16"/>
          <p:cNvSpPr txBox="1">
            <a:spLocks noChangeArrowheads="1"/>
          </p:cNvSpPr>
          <p:nvPr/>
        </p:nvSpPr>
        <p:spPr bwMode="auto">
          <a:xfrm>
            <a:off x="6099175" y="1050925"/>
            <a:ext cx="839788" cy="307975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Género</a:t>
            </a:r>
          </a:p>
        </p:txBody>
      </p:sp>
      <p:sp>
        <p:nvSpPr>
          <p:cNvPr id="31752" name="CuadroTexto 17"/>
          <p:cNvSpPr txBox="1">
            <a:spLocks noChangeArrowheads="1"/>
          </p:cNvSpPr>
          <p:nvPr/>
        </p:nvSpPr>
        <p:spPr bwMode="auto">
          <a:xfrm>
            <a:off x="6094413" y="1362075"/>
            <a:ext cx="839787" cy="307975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Número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105525" y="1676400"/>
            <a:ext cx="838200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latin typeface="Calibri" panose="020F0502020204030204" pitchFamily="34" charset="0"/>
                <a:ea typeface="+mn-ea"/>
                <a:cs typeface="+mn-cs"/>
              </a:rPr>
              <a:t>Persona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099175" y="1985963"/>
            <a:ext cx="839788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latin typeface="Calibri" panose="020F0502020204030204" pitchFamily="34" charset="0"/>
                <a:ea typeface="+mn-ea"/>
                <a:cs typeface="+mn-cs"/>
              </a:rPr>
              <a:t>Tiempo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110288" y="2322513"/>
            <a:ext cx="839787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latin typeface="Calibri" panose="020F0502020204030204" pitchFamily="34" charset="0"/>
                <a:ea typeface="+mn-ea"/>
                <a:cs typeface="+mn-cs"/>
              </a:rPr>
              <a:t>Aspecto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105525" y="2632075"/>
            <a:ext cx="838200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b="1" dirty="0">
                <a:latin typeface="Calibri" panose="020F0502020204030204" pitchFamily="34" charset="0"/>
                <a:ea typeface="+mn-ea"/>
                <a:cs typeface="+mn-cs"/>
              </a:rPr>
              <a:t>Modo</a:t>
            </a:r>
          </a:p>
        </p:txBody>
      </p:sp>
      <p:sp>
        <p:nvSpPr>
          <p:cNvPr id="31757" name="CuadroTexto 22"/>
          <p:cNvSpPr txBox="1">
            <a:spLocks noChangeArrowheads="1"/>
          </p:cNvSpPr>
          <p:nvPr/>
        </p:nvSpPr>
        <p:spPr bwMode="auto">
          <a:xfrm>
            <a:off x="7232650" y="1974850"/>
            <a:ext cx="1406525" cy="523875"/>
          </a:xfrm>
          <a:prstGeom prst="rect">
            <a:avLst/>
          </a:prstGeom>
          <a:solidFill>
            <a:srgbClr val="1782B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solidFill>
                  <a:schemeClr val="bg1"/>
                </a:solidFill>
                <a:latin typeface="Calibri" pitchFamily="-93" charset="0"/>
              </a:rPr>
              <a:t>Verbos</a:t>
            </a:r>
          </a:p>
          <a:p>
            <a:pPr algn="ctr"/>
            <a:r>
              <a:rPr lang="es-ES_tradnl" sz="1400" b="1">
                <a:solidFill>
                  <a:schemeClr val="bg1"/>
                </a:solidFill>
                <a:latin typeface="Calibri" pitchFamily="-93" charset="0"/>
              </a:rPr>
              <a:t>(Desinencias)</a:t>
            </a:r>
          </a:p>
        </p:txBody>
      </p:sp>
      <p:sp>
        <p:nvSpPr>
          <p:cNvPr id="24" name="Cerrar llave 23"/>
          <p:cNvSpPr/>
          <p:nvPr/>
        </p:nvSpPr>
        <p:spPr>
          <a:xfrm>
            <a:off x="6948488" y="1050925"/>
            <a:ext cx="273050" cy="9017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400" b="1" dirty="0"/>
          </a:p>
        </p:txBody>
      </p:sp>
      <p:sp>
        <p:nvSpPr>
          <p:cNvPr id="31759" name="CuadroTexto 24"/>
          <p:cNvSpPr txBox="1">
            <a:spLocks noChangeArrowheads="1"/>
          </p:cNvSpPr>
          <p:nvPr/>
        </p:nvSpPr>
        <p:spPr bwMode="auto">
          <a:xfrm>
            <a:off x="7237413" y="1046163"/>
            <a:ext cx="1401762" cy="9540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solidFill>
                  <a:schemeClr val="bg1"/>
                </a:solidFill>
                <a:latin typeface="Calibri" pitchFamily="-93" charset="0"/>
              </a:rPr>
              <a:t>Sustantivos Adjetivos</a:t>
            </a:r>
          </a:p>
          <a:p>
            <a:pPr algn="ctr"/>
            <a:r>
              <a:rPr lang="es-ES_tradnl" sz="1400" b="1">
                <a:solidFill>
                  <a:schemeClr val="bg1"/>
                </a:solidFill>
                <a:latin typeface="Calibri" pitchFamily="-93" charset="0"/>
              </a:rPr>
              <a:t>Pronombres</a:t>
            </a:r>
          </a:p>
          <a:p>
            <a:pPr algn="ctr"/>
            <a:r>
              <a:rPr lang="es-ES_tradnl" sz="1400" b="1">
                <a:solidFill>
                  <a:schemeClr val="bg1"/>
                </a:solidFill>
                <a:latin typeface="Calibri" pitchFamily="-93" charset="0"/>
              </a:rPr>
              <a:t>Determinativos</a:t>
            </a:r>
          </a:p>
        </p:txBody>
      </p:sp>
      <p:sp>
        <p:nvSpPr>
          <p:cNvPr id="26" name="Abrir llave 25"/>
          <p:cNvSpPr/>
          <p:nvPr/>
        </p:nvSpPr>
        <p:spPr>
          <a:xfrm>
            <a:off x="5826125" y="1062038"/>
            <a:ext cx="282575" cy="19208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400" b="1" dirty="0"/>
          </a:p>
        </p:txBody>
      </p:sp>
      <p:sp>
        <p:nvSpPr>
          <p:cNvPr id="41" name="CuadroTexto 40"/>
          <p:cNvSpPr txBox="1"/>
          <p:nvPr/>
        </p:nvSpPr>
        <p:spPr>
          <a:xfrm>
            <a:off x="304800" y="114300"/>
            <a:ext cx="7535863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31762" name="CuadroTexto 13"/>
          <p:cNvSpPr txBox="1">
            <a:spLocks noChangeArrowheads="1"/>
          </p:cNvSpPr>
          <p:nvPr/>
        </p:nvSpPr>
        <p:spPr bwMode="auto">
          <a:xfrm>
            <a:off x="3508375" y="3365500"/>
            <a:ext cx="2317750" cy="7381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400" b="1">
                <a:latin typeface="Calibri" pitchFamily="-93" charset="0"/>
              </a:rPr>
              <a:t>No se manifiesta como marca exterior, pero se opone a otro.</a:t>
            </a:r>
          </a:p>
        </p:txBody>
      </p:sp>
      <p:sp>
        <p:nvSpPr>
          <p:cNvPr id="31763" name="CuadroTexto 16"/>
          <p:cNvSpPr txBox="1">
            <a:spLocks noChangeArrowheads="1"/>
          </p:cNvSpPr>
          <p:nvPr/>
        </p:nvSpPr>
        <p:spPr bwMode="auto">
          <a:xfrm>
            <a:off x="6094413" y="3089275"/>
            <a:ext cx="558800" cy="307975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NIÑ-</a:t>
            </a:r>
          </a:p>
        </p:txBody>
      </p:sp>
      <p:sp>
        <p:nvSpPr>
          <p:cNvPr id="31764" name="CuadroTexto 16"/>
          <p:cNvSpPr txBox="1">
            <a:spLocks noChangeArrowheads="1"/>
          </p:cNvSpPr>
          <p:nvPr/>
        </p:nvSpPr>
        <p:spPr bwMode="auto">
          <a:xfrm>
            <a:off x="6818313" y="3089275"/>
            <a:ext cx="419100" cy="307975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-A-</a:t>
            </a:r>
          </a:p>
        </p:txBody>
      </p:sp>
      <p:sp>
        <p:nvSpPr>
          <p:cNvPr id="31765" name="CuadroTexto 16"/>
          <p:cNvSpPr txBox="1">
            <a:spLocks noChangeArrowheads="1"/>
          </p:cNvSpPr>
          <p:nvPr/>
        </p:nvSpPr>
        <p:spPr bwMode="auto">
          <a:xfrm>
            <a:off x="7389813" y="3089275"/>
            <a:ext cx="420687" cy="307975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-S</a:t>
            </a:r>
          </a:p>
        </p:txBody>
      </p:sp>
      <p:sp>
        <p:nvSpPr>
          <p:cNvPr id="46" name="CuadroTexto 16"/>
          <p:cNvSpPr txBox="1">
            <a:spLocks noChangeArrowheads="1"/>
          </p:cNvSpPr>
          <p:nvPr/>
        </p:nvSpPr>
        <p:spPr bwMode="auto">
          <a:xfrm>
            <a:off x="8039100" y="2908300"/>
            <a:ext cx="987425" cy="7381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-s morfema de plural</a:t>
            </a:r>
          </a:p>
        </p:txBody>
      </p:sp>
      <p:cxnSp>
        <p:nvCxnSpPr>
          <p:cNvPr id="48" name="Conector recto de flecha 47"/>
          <p:cNvCxnSpPr>
            <a:stCxn id="31765" idx="3"/>
            <a:endCxn id="46" idx="1"/>
          </p:cNvCxnSpPr>
          <p:nvPr/>
        </p:nvCxnSpPr>
        <p:spPr>
          <a:xfrm>
            <a:off x="7810500" y="3243263"/>
            <a:ext cx="228600" cy="34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68" name="CuadroTexto 16"/>
          <p:cNvSpPr txBox="1">
            <a:spLocks noChangeArrowheads="1"/>
          </p:cNvSpPr>
          <p:nvPr/>
        </p:nvSpPr>
        <p:spPr bwMode="auto">
          <a:xfrm>
            <a:off x="6094413" y="3832225"/>
            <a:ext cx="558800" cy="307975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NIÑ-</a:t>
            </a:r>
          </a:p>
        </p:txBody>
      </p:sp>
      <p:sp>
        <p:nvSpPr>
          <p:cNvPr id="31769" name="CuadroTexto 16"/>
          <p:cNvSpPr txBox="1">
            <a:spLocks noChangeArrowheads="1"/>
          </p:cNvSpPr>
          <p:nvPr/>
        </p:nvSpPr>
        <p:spPr bwMode="auto">
          <a:xfrm>
            <a:off x="6818313" y="3832225"/>
            <a:ext cx="419100" cy="307975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-A</a:t>
            </a:r>
          </a:p>
        </p:txBody>
      </p:sp>
      <p:sp>
        <p:nvSpPr>
          <p:cNvPr id="31770" name="CuadroTexto 16"/>
          <p:cNvSpPr txBox="1">
            <a:spLocks noChangeArrowheads="1"/>
          </p:cNvSpPr>
          <p:nvPr/>
        </p:nvSpPr>
        <p:spPr bwMode="auto">
          <a:xfrm>
            <a:off x="7389813" y="3832225"/>
            <a:ext cx="420687" cy="307975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Ø</a:t>
            </a:r>
          </a:p>
        </p:txBody>
      </p:sp>
      <p:sp>
        <p:nvSpPr>
          <p:cNvPr id="52" name="CuadroTexto 16"/>
          <p:cNvSpPr txBox="1">
            <a:spLocks noChangeArrowheads="1"/>
          </p:cNvSpPr>
          <p:nvPr/>
        </p:nvSpPr>
        <p:spPr bwMode="auto">
          <a:xfrm>
            <a:off x="8039100" y="3706813"/>
            <a:ext cx="987425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solidFill>
                  <a:srgbClr val="000000"/>
                </a:solidFill>
              </a:rPr>
              <a:t> Ø</a:t>
            </a:r>
          </a:p>
          <a:p>
            <a:pPr algn="ctr"/>
            <a:r>
              <a:rPr lang="es-ES_tradnl" sz="1400" b="1">
                <a:solidFill>
                  <a:srgbClr val="000000"/>
                </a:solidFill>
              </a:rPr>
              <a:t>singular</a:t>
            </a:r>
          </a:p>
        </p:txBody>
      </p:sp>
      <p:sp>
        <p:nvSpPr>
          <p:cNvPr id="53" name="Abrir llave 52"/>
          <p:cNvSpPr/>
          <p:nvPr/>
        </p:nvSpPr>
        <p:spPr>
          <a:xfrm>
            <a:off x="5826125" y="3089275"/>
            <a:ext cx="268288" cy="10207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400" b="1" dirty="0"/>
          </a:p>
        </p:txBody>
      </p:sp>
      <p:cxnSp>
        <p:nvCxnSpPr>
          <p:cNvPr id="54" name="Conector recto de flecha 53"/>
          <p:cNvCxnSpPr/>
          <p:nvPr/>
        </p:nvCxnSpPr>
        <p:spPr>
          <a:xfrm>
            <a:off x="7847013" y="3965575"/>
            <a:ext cx="230187" cy="47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74" name="CuadroTexto 13"/>
          <p:cNvSpPr txBox="1">
            <a:spLocks noChangeArrowheads="1"/>
          </p:cNvSpPr>
          <p:nvPr/>
        </p:nvSpPr>
        <p:spPr bwMode="auto">
          <a:xfrm>
            <a:off x="3508375" y="4410075"/>
            <a:ext cx="2271713" cy="95408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400" b="1">
                <a:latin typeface="Calibri" pitchFamily="-93" charset="0"/>
              </a:rPr>
              <a:t>En los verbos se intercala un morfema, entre la raíz y los morfemas flexivos correspondientes. </a:t>
            </a:r>
          </a:p>
        </p:txBody>
      </p:sp>
      <p:sp>
        <p:nvSpPr>
          <p:cNvPr id="31775" name="CuadroTexto 16"/>
          <p:cNvSpPr txBox="1">
            <a:spLocks noChangeArrowheads="1"/>
          </p:cNvSpPr>
          <p:nvPr/>
        </p:nvSpPr>
        <p:spPr bwMode="auto">
          <a:xfrm>
            <a:off x="6078538" y="4410075"/>
            <a:ext cx="704850" cy="307975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AM-</a:t>
            </a:r>
          </a:p>
        </p:txBody>
      </p:sp>
      <p:sp>
        <p:nvSpPr>
          <p:cNvPr id="31776" name="CuadroTexto 16"/>
          <p:cNvSpPr txBox="1">
            <a:spLocks noChangeArrowheads="1"/>
          </p:cNvSpPr>
          <p:nvPr/>
        </p:nvSpPr>
        <p:spPr bwMode="auto">
          <a:xfrm>
            <a:off x="6946900" y="4410075"/>
            <a:ext cx="419100" cy="307975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-A-</a:t>
            </a:r>
          </a:p>
        </p:txBody>
      </p:sp>
      <p:sp>
        <p:nvSpPr>
          <p:cNvPr id="31777" name="CuadroTexto 16"/>
          <p:cNvSpPr txBox="1">
            <a:spLocks noChangeArrowheads="1"/>
          </p:cNvSpPr>
          <p:nvPr/>
        </p:nvSpPr>
        <p:spPr bwMode="auto">
          <a:xfrm>
            <a:off x="7518400" y="4410075"/>
            <a:ext cx="420688" cy="307975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-R</a:t>
            </a:r>
          </a:p>
        </p:txBody>
      </p:sp>
      <p:sp>
        <p:nvSpPr>
          <p:cNvPr id="31778" name="CuadroTexto 16"/>
          <p:cNvSpPr txBox="1">
            <a:spLocks noChangeArrowheads="1"/>
          </p:cNvSpPr>
          <p:nvPr/>
        </p:nvSpPr>
        <p:spPr bwMode="auto">
          <a:xfrm>
            <a:off x="6078538" y="4840288"/>
            <a:ext cx="704850" cy="307975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TEM-</a:t>
            </a:r>
          </a:p>
        </p:txBody>
      </p:sp>
      <p:sp>
        <p:nvSpPr>
          <p:cNvPr id="31779" name="CuadroTexto 16"/>
          <p:cNvSpPr txBox="1">
            <a:spLocks noChangeArrowheads="1"/>
          </p:cNvSpPr>
          <p:nvPr/>
        </p:nvSpPr>
        <p:spPr bwMode="auto">
          <a:xfrm>
            <a:off x="6946900" y="4840288"/>
            <a:ext cx="419100" cy="307975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-E-</a:t>
            </a:r>
          </a:p>
        </p:txBody>
      </p:sp>
      <p:sp>
        <p:nvSpPr>
          <p:cNvPr id="31780" name="CuadroTexto 16"/>
          <p:cNvSpPr txBox="1">
            <a:spLocks noChangeArrowheads="1"/>
          </p:cNvSpPr>
          <p:nvPr/>
        </p:nvSpPr>
        <p:spPr bwMode="auto">
          <a:xfrm>
            <a:off x="7518400" y="4840288"/>
            <a:ext cx="420688" cy="307975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-R</a:t>
            </a:r>
          </a:p>
        </p:txBody>
      </p:sp>
      <p:sp>
        <p:nvSpPr>
          <p:cNvPr id="31781" name="CuadroTexto 16"/>
          <p:cNvSpPr txBox="1">
            <a:spLocks noChangeArrowheads="1"/>
          </p:cNvSpPr>
          <p:nvPr/>
        </p:nvSpPr>
        <p:spPr bwMode="auto">
          <a:xfrm>
            <a:off x="6056313" y="5302250"/>
            <a:ext cx="704850" cy="307975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PART-</a:t>
            </a:r>
          </a:p>
        </p:txBody>
      </p:sp>
      <p:sp>
        <p:nvSpPr>
          <p:cNvPr id="31782" name="CuadroTexto 16"/>
          <p:cNvSpPr txBox="1">
            <a:spLocks noChangeArrowheads="1"/>
          </p:cNvSpPr>
          <p:nvPr/>
        </p:nvSpPr>
        <p:spPr bwMode="auto">
          <a:xfrm>
            <a:off x="6924675" y="5302250"/>
            <a:ext cx="420688" cy="307975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-I-</a:t>
            </a:r>
          </a:p>
        </p:txBody>
      </p:sp>
      <p:sp>
        <p:nvSpPr>
          <p:cNvPr id="31783" name="CuadroTexto 16"/>
          <p:cNvSpPr txBox="1">
            <a:spLocks noChangeArrowheads="1"/>
          </p:cNvSpPr>
          <p:nvPr/>
        </p:nvSpPr>
        <p:spPr bwMode="auto">
          <a:xfrm>
            <a:off x="7497763" y="5302250"/>
            <a:ext cx="419100" cy="307975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-R</a:t>
            </a:r>
          </a:p>
        </p:txBody>
      </p:sp>
      <p:sp>
        <p:nvSpPr>
          <p:cNvPr id="65" name="Abrir llave 64"/>
          <p:cNvSpPr/>
          <p:nvPr/>
        </p:nvSpPr>
        <p:spPr>
          <a:xfrm>
            <a:off x="5789613" y="4410075"/>
            <a:ext cx="266700" cy="11699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400" b="1" dirty="0"/>
          </a:p>
        </p:txBody>
      </p:sp>
      <p:sp>
        <p:nvSpPr>
          <p:cNvPr id="66" name="CuadroTexto 16"/>
          <p:cNvSpPr txBox="1">
            <a:spLocks noChangeArrowheads="1"/>
          </p:cNvSpPr>
          <p:nvPr/>
        </p:nvSpPr>
        <p:spPr bwMode="auto">
          <a:xfrm>
            <a:off x="8039100" y="4410075"/>
            <a:ext cx="987425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solidFill>
                  <a:srgbClr val="000000"/>
                </a:solidFill>
              </a:rPr>
              <a:t>1ª conjug.</a:t>
            </a:r>
          </a:p>
        </p:txBody>
      </p:sp>
      <p:sp>
        <p:nvSpPr>
          <p:cNvPr id="67" name="CuadroTexto 16"/>
          <p:cNvSpPr txBox="1">
            <a:spLocks noChangeArrowheads="1"/>
          </p:cNvSpPr>
          <p:nvPr/>
        </p:nvSpPr>
        <p:spPr bwMode="auto">
          <a:xfrm>
            <a:off x="8039100" y="4840288"/>
            <a:ext cx="987425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solidFill>
                  <a:srgbClr val="000000"/>
                </a:solidFill>
              </a:rPr>
              <a:t>2ª conjug.</a:t>
            </a:r>
          </a:p>
        </p:txBody>
      </p:sp>
      <p:sp>
        <p:nvSpPr>
          <p:cNvPr id="68" name="CuadroTexto 16"/>
          <p:cNvSpPr txBox="1">
            <a:spLocks noChangeArrowheads="1"/>
          </p:cNvSpPr>
          <p:nvPr/>
        </p:nvSpPr>
        <p:spPr bwMode="auto">
          <a:xfrm>
            <a:off x="8039100" y="5302250"/>
            <a:ext cx="987425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solidFill>
                  <a:srgbClr val="000000"/>
                </a:solidFill>
              </a:rPr>
              <a:t>3ª conjug.</a:t>
            </a:r>
          </a:p>
        </p:txBody>
      </p:sp>
      <p:sp>
        <p:nvSpPr>
          <p:cNvPr id="31788" name="CuadroTexto 13"/>
          <p:cNvSpPr txBox="1">
            <a:spLocks noChangeArrowheads="1"/>
          </p:cNvSpPr>
          <p:nvPr/>
        </p:nvSpPr>
        <p:spPr bwMode="auto">
          <a:xfrm>
            <a:off x="3508375" y="5915025"/>
            <a:ext cx="2271713" cy="523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400" b="1">
                <a:latin typeface="Calibri" pitchFamily="-93" charset="0"/>
              </a:rPr>
              <a:t>A veces, desaparece o sufre variaciones.</a:t>
            </a:r>
          </a:p>
        </p:txBody>
      </p:sp>
      <p:sp>
        <p:nvSpPr>
          <p:cNvPr id="31789" name="CuadroTexto 22"/>
          <p:cNvSpPr txBox="1">
            <a:spLocks noChangeArrowheads="1"/>
          </p:cNvSpPr>
          <p:nvPr/>
        </p:nvSpPr>
        <p:spPr bwMode="auto">
          <a:xfrm>
            <a:off x="1898650" y="3508375"/>
            <a:ext cx="1406525" cy="307975"/>
          </a:xfrm>
          <a:prstGeom prst="rect">
            <a:avLst/>
          </a:prstGeom>
          <a:solidFill>
            <a:srgbClr val="66996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solidFill>
                  <a:schemeClr val="bg1"/>
                </a:solidFill>
                <a:latin typeface="Calibri" pitchFamily="-93" charset="0"/>
              </a:rPr>
              <a:t>Marca Ø </a:t>
            </a:r>
          </a:p>
        </p:txBody>
      </p:sp>
      <p:sp>
        <p:nvSpPr>
          <p:cNvPr id="31790" name="CuadroTexto 22"/>
          <p:cNvSpPr txBox="1">
            <a:spLocks noChangeArrowheads="1"/>
          </p:cNvSpPr>
          <p:nvPr/>
        </p:nvSpPr>
        <p:spPr bwMode="auto">
          <a:xfrm>
            <a:off x="1898650" y="5026025"/>
            <a:ext cx="1406525" cy="523875"/>
          </a:xfrm>
          <a:prstGeom prst="rect">
            <a:avLst/>
          </a:prstGeom>
          <a:solidFill>
            <a:srgbClr val="66996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solidFill>
                  <a:schemeClr val="bg1"/>
                </a:solidFill>
                <a:latin typeface="Calibri" pitchFamily="-93" charset="0"/>
              </a:rPr>
              <a:t>Vocal </a:t>
            </a:r>
          </a:p>
          <a:p>
            <a:pPr algn="ctr"/>
            <a:r>
              <a:rPr lang="es-ES_tradnl" sz="1400" b="1">
                <a:solidFill>
                  <a:schemeClr val="bg1"/>
                </a:solidFill>
                <a:latin typeface="Calibri" pitchFamily="-93" charset="0"/>
              </a:rPr>
              <a:t>temática</a:t>
            </a:r>
          </a:p>
        </p:txBody>
      </p:sp>
      <p:sp>
        <p:nvSpPr>
          <p:cNvPr id="72" name="Abrir llave 71"/>
          <p:cNvSpPr/>
          <p:nvPr/>
        </p:nvSpPr>
        <p:spPr>
          <a:xfrm>
            <a:off x="3305175" y="3367088"/>
            <a:ext cx="193675" cy="736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400" b="1" dirty="0"/>
          </a:p>
        </p:txBody>
      </p:sp>
      <p:sp>
        <p:nvSpPr>
          <p:cNvPr id="73" name="Abrir llave 72"/>
          <p:cNvSpPr/>
          <p:nvPr/>
        </p:nvSpPr>
        <p:spPr>
          <a:xfrm>
            <a:off x="3305175" y="4410075"/>
            <a:ext cx="203200" cy="20796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400" b="1" dirty="0"/>
          </a:p>
        </p:txBody>
      </p:sp>
      <p:sp>
        <p:nvSpPr>
          <p:cNvPr id="31793" name="CuadroTexto 16"/>
          <p:cNvSpPr txBox="1">
            <a:spLocks noChangeArrowheads="1"/>
          </p:cNvSpPr>
          <p:nvPr/>
        </p:nvSpPr>
        <p:spPr bwMode="auto">
          <a:xfrm>
            <a:off x="6056313" y="5751513"/>
            <a:ext cx="704850" cy="307975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TEM-</a:t>
            </a:r>
          </a:p>
        </p:txBody>
      </p:sp>
      <p:sp>
        <p:nvSpPr>
          <p:cNvPr id="31794" name="CuadroTexto 16"/>
          <p:cNvSpPr txBox="1">
            <a:spLocks noChangeArrowheads="1"/>
          </p:cNvSpPr>
          <p:nvPr/>
        </p:nvSpPr>
        <p:spPr bwMode="auto">
          <a:xfrm>
            <a:off x="6934200" y="5751513"/>
            <a:ext cx="420688" cy="307975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-O</a:t>
            </a:r>
          </a:p>
        </p:txBody>
      </p:sp>
      <p:sp>
        <p:nvSpPr>
          <p:cNvPr id="31795" name="CuadroTexto 16"/>
          <p:cNvSpPr txBox="1">
            <a:spLocks noChangeArrowheads="1"/>
          </p:cNvSpPr>
          <p:nvPr/>
        </p:nvSpPr>
        <p:spPr bwMode="auto">
          <a:xfrm>
            <a:off x="6078538" y="6211888"/>
            <a:ext cx="704850" cy="307975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TEM-</a:t>
            </a:r>
          </a:p>
        </p:txBody>
      </p:sp>
      <p:sp>
        <p:nvSpPr>
          <p:cNvPr id="31796" name="CuadroTexto 16"/>
          <p:cNvSpPr txBox="1">
            <a:spLocks noChangeArrowheads="1"/>
          </p:cNvSpPr>
          <p:nvPr/>
        </p:nvSpPr>
        <p:spPr bwMode="auto">
          <a:xfrm>
            <a:off x="6878638" y="6211888"/>
            <a:ext cx="511175" cy="307975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-IE-</a:t>
            </a:r>
          </a:p>
        </p:txBody>
      </p:sp>
      <p:sp>
        <p:nvSpPr>
          <p:cNvPr id="31797" name="CuadroTexto 16"/>
          <p:cNvSpPr txBox="1">
            <a:spLocks noChangeArrowheads="1"/>
          </p:cNvSpPr>
          <p:nvPr/>
        </p:nvSpPr>
        <p:spPr bwMode="auto">
          <a:xfrm>
            <a:off x="7518400" y="6211888"/>
            <a:ext cx="671513" cy="307975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400" b="1">
                <a:latin typeface="Calibri" pitchFamily="-93" charset="0"/>
              </a:rPr>
              <a:t>-NDO</a:t>
            </a:r>
          </a:p>
        </p:txBody>
      </p:sp>
      <p:sp>
        <p:nvSpPr>
          <p:cNvPr id="80" name="Abrir llave 79"/>
          <p:cNvSpPr/>
          <p:nvPr/>
        </p:nvSpPr>
        <p:spPr>
          <a:xfrm>
            <a:off x="5789613" y="5751513"/>
            <a:ext cx="176212" cy="7381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400" b="1" dirty="0"/>
          </a:p>
        </p:txBody>
      </p:sp>
      <p:sp>
        <p:nvSpPr>
          <p:cNvPr id="55" name="Marcador de número de diapositiva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12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4800" y="612775"/>
            <a:ext cx="7535863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3.1. Clases de morfemas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52400" y="1562100"/>
            <a:ext cx="303213" cy="5016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MORFEMAS</a:t>
            </a:r>
          </a:p>
          <a:p>
            <a:pPr algn="ctr" eaLnBrk="1" hangingPunct="1">
              <a:defRPr/>
            </a:pPr>
            <a:endParaRPr lang="es-ES_tradnl" altLang="es-ES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es-ES_tradnl" altLang="es-E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DERIVATIVOS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825500" y="1512888"/>
            <a:ext cx="3762375" cy="338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 b="1">
                <a:latin typeface="Calibri" pitchFamily="-93" charset="0"/>
              </a:rPr>
              <a:t>Modifican el significado de la raíz.</a:t>
            </a:r>
          </a:p>
        </p:txBody>
      </p:sp>
      <p:sp>
        <p:nvSpPr>
          <p:cNvPr id="28" name="Abrir llave 27"/>
          <p:cNvSpPr/>
          <p:nvPr/>
        </p:nvSpPr>
        <p:spPr>
          <a:xfrm>
            <a:off x="455613" y="1482725"/>
            <a:ext cx="369887" cy="50768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29" name="Abrir llave 28"/>
          <p:cNvSpPr/>
          <p:nvPr/>
        </p:nvSpPr>
        <p:spPr>
          <a:xfrm>
            <a:off x="4629150" y="1373188"/>
            <a:ext cx="241300" cy="7556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/>
          </a:p>
        </p:txBody>
      </p:sp>
      <p:sp>
        <p:nvSpPr>
          <p:cNvPr id="32775" name="CuadroTexto 29"/>
          <p:cNvSpPr txBox="1">
            <a:spLocks noChangeArrowheads="1"/>
          </p:cNvSpPr>
          <p:nvPr/>
        </p:nvSpPr>
        <p:spPr bwMode="auto">
          <a:xfrm>
            <a:off x="4897438" y="1081088"/>
            <a:ext cx="2428875" cy="584200"/>
          </a:xfrm>
          <a:prstGeom prst="rect">
            <a:avLst/>
          </a:prstGeom>
          <a:solidFill>
            <a:srgbClr val="FFE1E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 b="1">
                <a:latin typeface="Calibri" pitchFamily="-93" charset="0"/>
              </a:rPr>
              <a:t>Añaden información de muy diverso tipo.</a:t>
            </a:r>
          </a:p>
        </p:txBody>
      </p:sp>
      <p:sp>
        <p:nvSpPr>
          <p:cNvPr id="32776" name="CuadroTexto 30"/>
          <p:cNvSpPr txBox="1">
            <a:spLocks noChangeArrowheads="1"/>
          </p:cNvSpPr>
          <p:nvPr/>
        </p:nvSpPr>
        <p:spPr bwMode="auto">
          <a:xfrm>
            <a:off x="4865688" y="1825625"/>
            <a:ext cx="2428875" cy="584200"/>
          </a:xfrm>
          <a:prstGeom prst="rect">
            <a:avLst/>
          </a:prstGeom>
          <a:solidFill>
            <a:srgbClr val="FFE1E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 b="1">
                <a:latin typeface="Calibri" pitchFamily="-93" charset="0"/>
              </a:rPr>
              <a:t>Permiten derivar nuevas palabras a partir de otras.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825500" y="2128838"/>
            <a:ext cx="3762375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 b="1">
                <a:latin typeface="Calibri" pitchFamily="-93" charset="0"/>
              </a:rPr>
              <a:t>No pueden formar por sí solos palabras independientes.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825500" y="4686300"/>
            <a:ext cx="1017588" cy="830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 b="1">
                <a:latin typeface="Calibri" pitchFamily="-93" charset="0"/>
              </a:rPr>
              <a:t>Clases según su posición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304800" y="114300"/>
            <a:ext cx="7535863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825500" y="2841625"/>
            <a:ext cx="3762375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 b="1" dirty="0">
                <a:latin typeface="Calibri" pitchFamily="-93" charset="0"/>
              </a:rPr>
              <a:t>Aparecen unidos a raíces por lo que se llaman también </a:t>
            </a:r>
            <a:r>
              <a:rPr lang="es-ES_tradnl" sz="1600" b="1" dirty="0">
                <a:solidFill>
                  <a:srgbClr val="FF0000"/>
                </a:solidFill>
                <a:latin typeface="Calibri" pitchFamily="-93" charset="0"/>
              </a:rPr>
              <a:t>afijos.</a:t>
            </a:r>
          </a:p>
        </p:txBody>
      </p:sp>
      <p:sp>
        <p:nvSpPr>
          <p:cNvPr id="32781" name="CuadroTexto 3"/>
          <p:cNvSpPr txBox="1">
            <a:spLocks noChangeArrowheads="1"/>
          </p:cNvSpPr>
          <p:nvPr/>
        </p:nvSpPr>
        <p:spPr bwMode="auto">
          <a:xfrm>
            <a:off x="2070100" y="3779838"/>
            <a:ext cx="1035050" cy="338137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Prefijos</a:t>
            </a:r>
          </a:p>
        </p:txBody>
      </p:sp>
      <p:sp>
        <p:nvSpPr>
          <p:cNvPr id="32782" name="CuadroTexto 4"/>
          <p:cNvSpPr txBox="1">
            <a:spLocks noChangeArrowheads="1"/>
          </p:cNvSpPr>
          <p:nvPr/>
        </p:nvSpPr>
        <p:spPr bwMode="auto">
          <a:xfrm>
            <a:off x="2070100" y="4792663"/>
            <a:ext cx="1039813" cy="338137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Sufijos</a:t>
            </a:r>
          </a:p>
        </p:txBody>
      </p:sp>
      <p:sp>
        <p:nvSpPr>
          <p:cNvPr id="32783" name="CuadroTexto 5"/>
          <p:cNvSpPr txBox="1">
            <a:spLocks noChangeArrowheads="1"/>
          </p:cNvSpPr>
          <p:nvPr/>
        </p:nvSpPr>
        <p:spPr bwMode="auto">
          <a:xfrm>
            <a:off x="2403475" y="5822950"/>
            <a:ext cx="1035050" cy="338138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Interfijos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3292475" y="3605213"/>
            <a:ext cx="1169988" cy="831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solidFill>
                  <a:srgbClr val="000000"/>
                </a:solidFill>
              </a:rPr>
              <a:t>Aparecen delante de la raíz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3300413" y="4583113"/>
            <a:ext cx="1174750" cy="831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solidFill>
                  <a:srgbClr val="000000"/>
                </a:solidFill>
              </a:rPr>
              <a:t>Aparecen detrás de la raíz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3633788" y="5607050"/>
            <a:ext cx="1174750" cy="738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400">
                <a:solidFill>
                  <a:srgbClr val="000000"/>
                </a:solidFill>
              </a:rPr>
              <a:t>Aparecen entre la raíz y el sufijo</a:t>
            </a:r>
          </a:p>
        </p:txBody>
      </p:sp>
      <p:sp>
        <p:nvSpPr>
          <p:cNvPr id="32787" name="CuadroTexto 10"/>
          <p:cNvSpPr txBox="1">
            <a:spLocks noChangeArrowheads="1"/>
          </p:cNvSpPr>
          <p:nvPr/>
        </p:nvSpPr>
        <p:spPr bwMode="auto">
          <a:xfrm>
            <a:off x="4667250" y="4586288"/>
            <a:ext cx="1373188" cy="584200"/>
          </a:xfrm>
          <a:prstGeom prst="rect">
            <a:avLst/>
          </a:prstGeom>
          <a:solidFill>
            <a:srgbClr val="F5CEF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Sufijos apreciativos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6192838" y="4414838"/>
            <a:ext cx="1347787" cy="3381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600" b="1" dirty="0"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Diminutivos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6192838" y="4792663"/>
            <a:ext cx="1347787" cy="323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500" b="1" dirty="0"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Aumentativos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6273800" y="5222875"/>
            <a:ext cx="1266825" cy="3381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600" b="1" dirty="0">
                <a:latin typeface="Calibri" panose="020F0502020204030204" pitchFamily="34" charset="0"/>
                <a:ea typeface="ＭＳ Ｐゴシック" pitchFamily="1" charset="-128"/>
                <a:cs typeface="+mn-cs"/>
              </a:rPr>
              <a:t>Despectivos</a:t>
            </a:r>
          </a:p>
        </p:txBody>
      </p:sp>
      <p:sp>
        <p:nvSpPr>
          <p:cNvPr id="54" name="Cerrar llave 53"/>
          <p:cNvSpPr/>
          <p:nvPr/>
        </p:nvSpPr>
        <p:spPr>
          <a:xfrm>
            <a:off x="4475163" y="4624388"/>
            <a:ext cx="179387" cy="7223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/>
          </a:p>
        </p:txBody>
      </p:sp>
      <p:sp>
        <p:nvSpPr>
          <p:cNvPr id="55" name="Abrir llave 54"/>
          <p:cNvSpPr/>
          <p:nvPr/>
        </p:nvSpPr>
        <p:spPr>
          <a:xfrm>
            <a:off x="6035675" y="4435475"/>
            <a:ext cx="152400" cy="10033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/>
          </a:p>
        </p:txBody>
      </p:sp>
      <p:sp>
        <p:nvSpPr>
          <p:cNvPr id="56" name="Abrir llave 55"/>
          <p:cNvSpPr/>
          <p:nvPr/>
        </p:nvSpPr>
        <p:spPr>
          <a:xfrm>
            <a:off x="3101975" y="3605213"/>
            <a:ext cx="190500" cy="74136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/>
          </a:p>
        </p:txBody>
      </p:sp>
      <p:sp>
        <p:nvSpPr>
          <p:cNvPr id="58" name="Abrir llave 57"/>
          <p:cNvSpPr/>
          <p:nvPr/>
        </p:nvSpPr>
        <p:spPr>
          <a:xfrm>
            <a:off x="3438525" y="5607050"/>
            <a:ext cx="200025" cy="738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59" name="Abrir llave 58"/>
          <p:cNvSpPr/>
          <p:nvPr/>
        </p:nvSpPr>
        <p:spPr>
          <a:xfrm>
            <a:off x="3109913" y="4605338"/>
            <a:ext cx="190500" cy="74136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b="1" dirty="0"/>
          </a:p>
        </p:txBody>
      </p:sp>
      <p:sp>
        <p:nvSpPr>
          <p:cNvPr id="60" name="Abrir llave 59"/>
          <p:cNvSpPr/>
          <p:nvPr/>
        </p:nvSpPr>
        <p:spPr>
          <a:xfrm>
            <a:off x="1843088" y="4062413"/>
            <a:ext cx="227012" cy="21367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600" b="1" dirty="0"/>
          </a:p>
        </p:txBody>
      </p:sp>
      <p:sp>
        <p:nvSpPr>
          <p:cNvPr id="32797" name="CuadroTexto 16"/>
          <p:cNvSpPr txBox="1">
            <a:spLocks noChangeArrowheads="1"/>
          </p:cNvSpPr>
          <p:nvPr/>
        </p:nvSpPr>
        <p:spPr bwMode="auto">
          <a:xfrm>
            <a:off x="4613275" y="3779838"/>
            <a:ext cx="790575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PRE-</a:t>
            </a:r>
          </a:p>
        </p:txBody>
      </p:sp>
      <p:sp>
        <p:nvSpPr>
          <p:cNvPr id="32798" name="CuadroTexto 16"/>
          <p:cNvSpPr txBox="1">
            <a:spLocks noChangeArrowheads="1"/>
          </p:cNvSpPr>
          <p:nvPr/>
        </p:nvSpPr>
        <p:spPr bwMode="auto">
          <a:xfrm>
            <a:off x="5564188" y="3779838"/>
            <a:ext cx="952500" cy="338137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-JUICIO</a:t>
            </a:r>
          </a:p>
        </p:txBody>
      </p:sp>
      <p:sp>
        <p:nvSpPr>
          <p:cNvPr id="32799" name="CuadroTexto 16"/>
          <p:cNvSpPr txBox="1">
            <a:spLocks noChangeArrowheads="1"/>
          </p:cNvSpPr>
          <p:nvPr/>
        </p:nvSpPr>
        <p:spPr bwMode="auto">
          <a:xfrm>
            <a:off x="7670800" y="4400550"/>
            <a:ext cx="617538" cy="338138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CAS-</a:t>
            </a:r>
          </a:p>
        </p:txBody>
      </p:sp>
      <p:sp>
        <p:nvSpPr>
          <p:cNvPr id="32800" name="CuadroTexto 16"/>
          <p:cNvSpPr txBox="1">
            <a:spLocks noChangeArrowheads="1"/>
          </p:cNvSpPr>
          <p:nvPr/>
        </p:nvSpPr>
        <p:spPr bwMode="auto">
          <a:xfrm>
            <a:off x="7670800" y="4813300"/>
            <a:ext cx="617538" cy="338138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CAS-</a:t>
            </a:r>
          </a:p>
        </p:txBody>
      </p:sp>
      <p:sp>
        <p:nvSpPr>
          <p:cNvPr id="32801" name="CuadroTexto 16"/>
          <p:cNvSpPr txBox="1">
            <a:spLocks noChangeArrowheads="1"/>
          </p:cNvSpPr>
          <p:nvPr/>
        </p:nvSpPr>
        <p:spPr bwMode="auto">
          <a:xfrm>
            <a:off x="7670800" y="5208588"/>
            <a:ext cx="617538" cy="338137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CAS-</a:t>
            </a:r>
          </a:p>
        </p:txBody>
      </p:sp>
      <p:sp>
        <p:nvSpPr>
          <p:cNvPr id="32802" name="CuadroTexto 16"/>
          <p:cNvSpPr txBox="1">
            <a:spLocks noChangeArrowheads="1"/>
          </p:cNvSpPr>
          <p:nvPr/>
        </p:nvSpPr>
        <p:spPr bwMode="auto">
          <a:xfrm>
            <a:off x="8332788" y="4400550"/>
            <a:ext cx="511175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-ITA</a:t>
            </a:r>
          </a:p>
        </p:txBody>
      </p:sp>
      <p:sp>
        <p:nvSpPr>
          <p:cNvPr id="32803" name="CuadroTexto 16"/>
          <p:cNvSpPr txBox="1">
            <a:spLocks noChangeArrowheads="1"/>
          </p:cNvSpPr>
          <p:nvPr/>
        </p:nvSpPr>
        <p:spPr bwMode="auto">
          <a:xfrm>
            <a:off x="8332788" y="4792663"/>
            <a:ext cx="711200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-ONA</a:t>
            </a:r>
          </a:p>
        </p:txBody>
      </p:sp>
      <p:sp>
        <p:nvSpPr>
          <p:cNvPr id="32804" name="CuadroTexto 16"/>
          <p:cNvSpPr txBox="1">
            <a:spLocks noChangeArrowheads="1"/>
          </p:cNvSpPr>
          <p:nvPr/>
        </p:nvSpPr>
        <p:spPr bwMode="auto">
          <a:xfrm>
            <a:off x="8332788" y="5222875"/>
            <a:ext cx="811212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-UCHA</a:t>
            </a:r>
          </a:p>
        </p:txBody>
      </p:sp>
      <p:sp>
        <p:nvSpPr>
          <p:cNvPr id="32805" name="CuadroTexto 16"/>
          <p:cNvSpPr txBox="1">
            <a:spLocks noChangeArrowheads="1"/>
          </p:cNvSpPr>
          <p:nvPr/>
        </p:nvSpPr>
        <p:spPr bwMode="auto">
          <a:xfrm>
            <a:off x="5008563" y="5822950"/>
            <a:ext cx="784225" cy="338138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POLV- </a:t>
            </a:r>
          </a:p>
        </p:txBody>
      </p:sp>
      <p:sp>
        <p:nvSpPr>
          <p:cNvPr id="32806" name="CuadroTexto 16"/>
          <p:cNvSpPr txBox="1">
            <a:spLocks noChangeArrowheads="1"/>
          </p:cNvSpPr>
          <p:nvPr/>
        </p:nvSpPr>
        <p:spPr bwMode="auto">
          <a:xfrm>
            <a:off x="5865813" y="5822950"/>
            <a:ext cx="650875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-AR-</a:t>
            </a:r>
          </a:p>
        </p:txBody>
      </p:sp>
      <p:sp>
        <p:nvSpPr>
          <p:cNvPr id="71" name="CuadroTexto 16"/>
          <p:cNvSpPr txBox="1">
            <a:spLocks noChangeArrowheads="1"/>
          </p:cNvSpPr>
          <p:nvPr/>
        </p:nvSpPr>
        <p:spPr bwMode="auto">
          <a:xfrm>
            <a:off x="6578600" y="5822950"/>
            <a:ext cx="747713" cy="338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1600" b="1" dirty="0" smtClean="0">
                <a:latin typeface="Calibri" panose="020F0502020204030204" pitchFamily="34" charset="0"/>
                <a:cs typeface="+mn-cs"/>
              </a:rPr>
              <a:t>-EDA</a:t>
            </a:r>
          </a:p>
        </p:txBody>
      </p:sp>
      <p:sp>
        <p:nvSpPr>
          <p:cNvPr id="40" name="Marcador de número de diapositiva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13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uadroTexto 3"/>
          <p:cNvSpPr txBox="1">
            <a:spLocks noChangeArrowheads="1"/>
          </p:cNvSpPr>
          <p:nvPr/>
        </p:nvSpPr>
        <p:spPr bwMode="auto">
          <a:xfrm>
            <a:off x="152400" y="3763963"/>
            <a:ext cx="1063625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PREFIJOS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498600" y="1200150"/>
            <a:ext cx="390525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>
                <a:solidFill>
                  <a:srgbClr val="000000"/>
                </a:solidFill>
              </a:rPr>
              <a:t>Aparecen delante de la raíz.</a:t>
            </a:r>
          </a:p>
          <a:p>
            <a:pPr algn="just"/>
            <a:r>
              <a:rPr lang="es-ES_tradnl" sz="1600">
                <a:solidFill>
                  <a:srgbClr val="000000"/>
                </a:solidFill>
              </a:rPr>
              <a:t>Carecen de autonomía.</a:t>
            </a:r>
          </a:p>
        </p:txBody>
      </p:sp>
      <p:sp>
        <p:nvSpPr>
          <p:cNvPr id="17" name="Abrir llave 16"/>
          <p:cNvSpPr/>
          <p:nvPr/>
        </p:nvSpPr>
        <p:spPr>
          <a:xfrm>
            <a:off x="1216025" y="1200150"/>
            <a:ext cx="282575" cy="549751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04800" y="612775"/>
            <a:ext cx="7535863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3.1. Clases de morfemas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04800" y="114300"/>
            <a:ext cx="7535863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498600" y="2635250"/>
            <a:ext cx="3905250" cy="3381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>
                <a:solidFill>
                  <a:srgbClr val="000000"/>
                </a:solidFill>
              </a:rPr>
              <a:t>No cambian la categoría de la palabra.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498600" y="1887538"/>
            <a:ext cx="390525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>
                <a:solidFill>
                  <a:srgbClr val="000000"/>
                </a:solidFill>
              </a:rPr>
              <a:t>Puede aparecer más de un prefijo en una palabra.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544638" y="5451475"/>
            <a:ext cx="2716212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>
                <a:solidFill>
                  <a:srgbClr val="000000"/>
                </a:solidFill>
              </a:rPr>
              <a:t>Aportan significados nuevos.</a:t>
            </a:r>
          </a:p>
          <a:p>
            <a:pPr algn="just"/>
            <a:r>
              <a:rPr lang="es-ES_tradnl" sz="1600">
                <a:solidFill>
                  <a:srgbClr val="000000"/>
                </a:solidFill>
              </a:rPr>
              <a:t>Algunos son polisémicos.</a:t>
            </a:r>
          </a:p>
        </p:txBody>
      </p:sp>
      <p:sp>
        <p:nvSpPr>
          <p:cNvPr id="33802" name="CuadroTexto 16"/>
          <p:cNvSpPr txBox="1">
            <a:spLocks noChangeArrowheads="1"/>
          </p:cNvSpPr>
          <p:nvPr/>
        </p:nvSpPr>
        <p:spPr bwMode="auto">
          <a:xfrm>
            <a:off x="6535738" y="1230313"/>
            <a:ext cx="703262" cy="33813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HAC-</a:t>
            </a:r>
          </a:p>
        </p:txBody>
      </p:sp>
      <p:sp>
        <p:nvSpPr>
          <p:cNvPr id="33803" name="CuadroTexto 16"/>
          <p:cNvSpPr txBox="1">
            <a:spLocks noChangeArrowheads="1"/>
          </p:cNvSpPr>
          <p:nvPr/>
        </p:nvSpPr>
        <p:spPr bwMode="auto">
          <a:xfrm>
            <a:off x="5607050" y="1231900"/>
            <a:ext cx="788988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DES-</a:t>
            </a:r>
          </a:p>
        </p:txBody>
      </p:sp>
      <p:sp>
        <p:nvSpPr>
          <p:cNvPr id="33804" name="CuadroTexto 16"/>
          <p:cNvSpPr txBox="1">
            <a:spLocks noChangeArrowheads="1"/>
          </p:cNvSpPr>
          <p:nvPr/>
        </p:nvSpPr>
        <p:spPr bwMode="auto">
          <a:xfrm>
            <a:off x="7388225" y="1231900"/>
            <a:ext cx="669925" cy="338138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-E-R</a:t>
            </a:r>
          </a:p>
        </p:txBody>
      </p:sp>
      <p:sp>
        <p:nvSpPr>
          <p:cNvPr id="33805" name="CuadroTexto 16"/>
          <p:cNvSpPr txBox="1">
            <a:spLocks noChangeArrowheads="1"/>
          </p:cNvSpPr>
          <p:nvPr/>
        </p:nvSpPr>
        <p:spPr bwMode="auto">
          <a:xfrm>
            <a:off x="7023100" y="1954213"/>
            <a:ext cx="836613" cy="33813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-TERR-</a:t>
            </a:r>
          </a:p>
        </p:txBody>
      </p:sp>
      <p:sp>
        <p:nvSpPr>
          <p:cNvPr id="33806" name="CuadroTexto 16"/>
          <p:cNvSpPr txBox="1">
            <a:spLocks noChangeArrowheads="1"/>
          </p:cNvSpPr>
          <p:nvPr/>
        </p:nvSpPr>
        <p:spPr bwMode="auto">
          <a:xfrm>
            <a:off x="5505450" y="1979613"/>
            <a:ext cx="631825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DES-</a:t>
            </a:r>
          </a:p>
        </p:txBody>
      </p:sp>
      <p:sp>
        <p:nvSpPr>
          <p:cNvPr id="33807" name="CuadroTexto 16"/>
          <p:cNvSpPr txBox="1">
            <a:spLocks noChangeArrowheads="1"/>
          </p:cNvSpPr>
          <p:nvPr/>
        </p:nvSpPr>
        <p:spPr bwMode="auto">
          <a:xfrm>
            <a:off x="7932738" y="1954213"/>
            <a:ext cx="671512" cy="338137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-A-R</a:t>
            </a:r>
          </a:p>
        </p:txBody>
      </p:sp>
      <p:sp>
        <p:nvSpPr>
          <p:cNvPr id="33808" name="CuadroTexto 16"/>
          <p:cNvSpPr txBox="1">
            <a:spLocks noChangeArrowheads="1"/>
          </p:cNvSpPr>
          <p:nvPr/>
        </p:nvSpPr>
        <p:spPr bwMode="auto">
          <a:xfrm>
            <a:off x="6276975" y="1954213"/>
            <a:ext cx="566738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-EN-</a:t>
            </a:r>
          </a:p>
        </p:txBody>
      </p:sp>
      <p:sp>
        <p:nvSpPr>
          <p:cNvPr id="33809" name="CuadroTexto 16"/>
          <p:cNvSpPr txBox="1">
            <a:spLocks noChangeArrowheads="1"/>
          </p:cNvSpPr>
          <p:nvPr/>
        </p:nvSpPr>
        <p:spPr bwMode="auto">
          <a:xfrm>
            <a:off x="6242050" y="2497138"/>
            <a:ext cx="1146175" cy="33813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MORAL</a:t>
            </a:r>
          </a:p>
        </p:txBody>
      </p:sp>
      <p:sp>
        <p:nvSpPr>
          <p:cNvPr id="33810" name="CuadroTexto 16"/>
          <p:cNvSpPr txBox="1">
            <a:spLocks noChangeArrowheads="1"/>
          </p:cNvSpPr>
          <p:nvPr/>
        </p:nvSpPr>
        <p:spPr bwMode="auto">
          <a:xfrm>
            <a:off x="6242050" y="2881313"/>
            <a:ext cx="1146175" cy="33813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 MORAL</a:t>
            </a:r>
          </a:p>
        </p:txBody>
      </p:sp>
      <p:sp>
        <p:nvSpPr>
          <p:cNvPr id="33811" name="CuadroTexto 16"/>
          <p:cNvSpPr txBox="1">
            <a:spLocks noChangeArrowheads="1"/>
          </p:cNvSpPr>
          <p:nvPr/>
        </p:nvSpPr>
        <p:spPr bwMode="auto">
          <a:xfrm>
            <a:off x="5605463" y="2881313"/>
            <a:ext cx="511175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A-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7681913" y="2465388"/>
            <a:ext cx="996950" cy="339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/>
              <a:t>Adjetivo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7685088" y="2890838"/>
            <a:ext cx="996950" cy="338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/>
              <a:t>Adjetivo</a:t>
            </a:r>
          </a:p>
        </p:txBody>
      </p:sp>
      <p:sp>
        <p:nvSpPr>
          <p:cNvPr id="33814" name="CuadroTexto 16"/>
          <p:cNvSpPr txBox="1">
            <a:spLocks noChangeArrowheads="1"/>
          </p:cNvSpPr>
          <p:nvPr/>
        </p:nvSpPr>
        <p:spPr bwMode="auto">
          <a:xfrm>
            <a:off x="3227388" y="3321050"/>
            <a:ext cx="930275" cy="33813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USO</a:t>
            </a:r>
          </a:p>
        </p:txBody>
      </p:sp>
      <p:sp>
        <p:nvSpPr>
          <p:cNvPr id="33815" name="CuadroTexto 16"/>
          <p:cNvSpPr txBox="1">
            <a:spLocks noChangeArrowheads="1"/>
          </p:cNvSpPr>
          <p:nvPr/>
        </p:nvSpPr>
        <p:spPr bwMode="auto">
          <a:xfrm>
            <a:off x="6673850" y="3317875"/>
            <a:ext cx="1008063" cy="33813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 USO</a:t>
            </a:r>
          </a:p>
        </p:txBody>
      </p:sp>
      <p:sp>
        <p:nvSpPr>
          <p:cNvPr id="33816" name="CuadroTexto 16"/>
          <p:cNvSpPr txBox="1">
            <a:spLocks noChangeArrowheads="1"/>
          </p:cNvSpPr>
          <p:nvPr/>
        </p:nvSpPr>
        <p:spPr bwMode="auto">
          <a:xfrm>
            <a:off x="5607050" y="3327400"/>
            <a:ext cx="928688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MULTI-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4316413" y="3327400"/>
            <a:ext cx="1087437" cy="3381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/>
              <a:t>Sustantivo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7099300" y="4745038"/>
            <a:ext cx="1247775" cy="338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>
                <a:solidFill>
                  <a:srgbClr val="000000"/>
                </a:solidFill>
              </a:rPr>
              <a:t>‘Volver a’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1520825" y="3695700"/>
            <a:ext cx="1431925" cy="3381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_tradnl" sz="160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Excepciones:</a:t>
            </a:r>
          </a:p>
        </p:txBody>
      </p:sp>
      <p:sp>
        <p:nvSpPr>
          <p:cNvPr id="33820" name="CuadroTexto 16"/>
          <p:cNvSpPr txBox="1">
            <a:spLocks noChangeArrowheads="1"/>
          </p:cNvSpPr>
          <p:nvPr/>
        </p:nvSpPr>
        <p:spPr bwMode="auto">
          <a:xfrm>
            <a:off x="3148013" y="3757613"/>
            <a:ext cx="1112837" cy="33813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ARRUGAS</a:t>
            </a:r>
          </a:p>
        </p:txBody>
      </p:sp>
      <p:sp>
        <p:nvSpPr>
          <p:cNvPr id="33821" name="CuadroTexto 16"/>
          <p:cNvSpPr txBox="1">
            <a:spLocks noChangeArrowheads="1"/>
          </p:cNvSpPr>
          <p:nvPr/>
        </p:nvSpPr>
        <p:spPr bwMode="auto">
          <a:xfrm>
            <a:off x="6448425" y="3757613"/>
            <a:ext cx="1233488" cy="33813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-ARRUGAS </a:t>
            </a:r>
          </a:p>
        </p:txBody>
      </p:sp>
      <p:sp>
        <p:nvSpPr>
          <p:cNvPr id="33822" name="CuadroTexto 16"/>
          <p:cNvSpPr txBox="1">
            <a:spLocks noChangeArrowheads="1"/>
          </p:cNvSpPr>
          <p:nvPr/>
        </p:nvSpPr>
        <p:spPr bwMode="auto">
          <a:xfrm>
            <a:off x="5607050" y="3763963"/>
            <a:ext cx="725488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ANTI-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4316413" y="3763963"/>
            <a:ext cx="1087437" cy="338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/>
              <a:t>Sustantivo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7840663" y="3333750"/>
            <a:ext cx="998537" cy="3381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/>
              <a:t>Adjetivo</a:t>
            </a:r>
          </a:p>
        </p:txBody>
      </p:sp>
      <p:sp>
        <p:nvSpPr>
          <p:cNvPr id="33825" name="CuadroTexto 16"/>
          <p:cNvSpPr txBox="1">
            <a:spLocks noChangeArrowheads="1"/>
          </p:cNvSpPr>
          <p:nvPr/>
        </p:nvSpPr>
        <p:spPr bwMode="auto">
          <a:xfrm>
            <a:off x="3227388" y="4217988"/>
            <a:ext cx="930275" cy="33813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PARTO</a:t>
            </a:r>
          </a:p>
        </p:txBody>
      </p:sp>
      <p:sp>
        <p:nvSpPr>
          <p:cNvPr id="33826" name="CuadroTexto 16"/>
          <p:cNvSpPr txBox="1">
            <a:spLocks noChangeArrowheads="1"/>
          </p:cNvSpPr>
          <p:nvPr/>
        </p:nvSpPr>
        <p:spPr bwMode="auto">
          <a:xfrm>
            <a:off x="6448425" y="4217988"/>
            <a:ext cx="1008063" cy="33813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-PARTO</a:t>
            </a:r>
          </a:p>
        </p:txBody>
      </p:sp>
      <p:sp>
        <p:nvSpPr>
          <p:cNvPr id="33827" name="CuadroTexto 16"/>
          <p:cNvSpPr txBox="1">
            <a:spLocks noChangeArrowheads="1"/>
          </p:cNvSpPr>
          <p:nvPr/>
        </p:nvSpPr>
        <p:spPr bwMode="auto">
          <a:xfrm>
            <a:off x="5607050" y="4224338"/>
            <a:ext cx="725488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POS-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4316413" y="4224338"/>
            <a:ext cx="1087437" cy="338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/>
              <a:t>Sustantivo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7840663" y="3806825"/>
            <a:ext cx="998537" cy="3381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/>
              <a:t>Adjetivo</a:t>
            </a:r>
          </a:p>
        </p:txBody>
      </p:sp>
      <p:sp>
        <p:nvSpPr>
          <p:cNvPr id="33830" name="CuadroTexto 16"/>
          <p:cNvSpPr txBox="1">
            <a:spLocks noChangeArrowheads="1"/>
          </p:cNvSpPr>
          <p:nvPr/>
        </p:nvSpPr>
        <p:spPr bwMode="auto">
          <a:xfrm>
            <a:off x="4605338" y="4745038"/>
            <a:ext cx="508000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RE-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7099300" y="5175250"/>
            <a:ext cx="1392238" cy="3381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/>
              <a:t>Intensificador</a:t>
            </a:r>
          </a:p>
        </p:txBody>
      </p:sp>
      <p:sp>
        <p:nvSpPr>
          <p:cNvPr id="33832" name="CuadroTexto 16"/>
          <p:cNvSpPr txBox="1">
            <a:spLocks noChangeArrowheads="1"/>
          </p:cNvSpPr>
          <p:nvPr/>
        </p:nvSpPr>
        <p:spPr bwMode="auto">
          <a:xfrm>
            <a:off x="5207000" y="4745038"/>
            <a:ext cx="930275" cy="33813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 LE-</a:t>
            </a:r>
          </a:p>
        </p:txBody>
      </p:sp>
      <p:sp>
        <p:nvSpPr>
          <p:cNvPr id="33833" name="CuadroTexto 16"/>
          <p:cNvSpPr txBox="1">
            <a:spLocks noChangeArrowheads="1"/>
          </p:cNvSpPr>
          <p:nvPr/>
        </p:nvSpPr>
        <p:spPr bwMode="auto">
          <a:xfrm>
            <a:off x="4605338" y="5175250"/>
            <a:ext cx="508000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RE-</a:t>
            </a:r>
          </a:p>
        </p:txBody>
      </p:sp>
      <p:sp>
        <p:nvSpPr>
          <p:cNvPr id="33834" name="CuadroTexto 16"/>
          <p:cNvSpPr txBox="1">
            <a:spLocks noChangeArrowheads="1"/>
          </p:cNvSpPr>
          <p:nvPr/>
        </p:nvSpPr>
        <p:spPr bwMode="auto">
          <a:xfrm>
            <a:off x="5207000" y="5175250"/>
            <a:ext cx="930275" cy="33813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 LIMPI-</a:t>
            </a:r>
          </a:p>
        </p:txBody>
      </p:sp>
      <p:sp>
        <p:nvSpPr>
          <p:cNvPr id="33835" name="CuadroTexto 16"/>
          <p:cNvSpPr txBox="1">
            <a:spLocks noChangeArrowheads="1"/>
          </p:cNvSpPr>
          <p:nvPr/>
        </p:nvSpPr>
        <p:spPr bwMode="auto">
          <a:xfrm>
            <a:off x="6261100" y="4745038"/>
            <a:ext cx="671513" cy="338137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-E-R</a:t>
            </a:r>
          </a:p>
        </p:txBody>
      </p:sp>
      <p:sp>
        <p:nvSpPr>
          <p:cNvPr id="33836" name="CuadroTexto 16"/>
          <p:cNvSpPr txBox="1">
            <a:spLocks noChangeArrowheads="1"/>
          </p:cNvSpPr>
          <p:nvPr/>
        </p:nvSpPr>
        <p:spPr bwMode="auto">
          <a:xfrm>
            <a:off x="6243638" y="5175250"/>
            <a:ext cx="671512" cy="338138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-O</a:t>
            </a:r>
          </a:p>
        </p:txBody>
      </p:sp>
      <p:sp>
        <p:nvSpPr>
          <p:cNvPr id="33837" name="CuadroTexto 16"/>
          <p:cNvSpPr txBox="1">
            <a:spLocks noChangeArrowheads="1"/>
          </p:cNvSpPr>
          <p:nvPr/>
        </p:nvSpPr>
        <p:spPr bwMode="auto">
          <a:xfrm>
            <a:off x="4605338" y="5603875"/>
            <a:ext cx="930275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ARCHI-</a:t>
            </a:r>
          </a:p>
        </p:txBody>
      </p:sp>
      <p:sp>
        <p:nvSpPr>
          <p:cNvPr id="33838" name="CuadroTexto 16"/>
          <p:cNvSpPr txBox="1">
            <a:spLocks noChangeArrowheads="1"/>
          </p:cNvSpPr>
          <p:nvPr/>
        </p:nvSpPr>
        <p:spPr bwMode="auto">
          <a:xfrm>
            <a:off x="4605338" y="6034088"/>
            <a:ext cx="930275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EXTRA-</a:t>
            </a:r>
          </a:p>
        </p:txBody>
      </p:sp>
      <p:sp>
        <p:nvSpPr>
          <p:cNvPr id="33839" name="CuadroTexto 16"/>
          <p:cNvSpPr txBox="1">
            <a:spLocks noChangeArrowheads="1"/>
          </p:cNvSpPr>
          <p:nvPr/>
        </p:nvSpPr>
        <p:spPr bwMode="auto">
          <a:xfrm>
            <a:off x="4605338" y="6419850"/>
            <a:ext cx="930275" cy="277813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200" b="1">
                <a:latin typeface="Calibri" pitchFamily="-93" charset="0"/>
              </a:rPr>
              <a:t>HIPER-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5805488" y="5975350"/>
            <a:ext cx="1371600" cy="3381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/>
              <a:t>Intensificador</a:t>
            </a:r>
          </a:p>
        </p:txBody>
      </p:sp>
      <p:sp>
        <p:nvSpPr>
          <p:cNvPr id="70" name="Abrir llave 69"/>
          <p:cNvSpPr/>
          <p:nvPr/>
        </p:nvSpPr>
        <p:spPr>
          <a:xfrm>
            <a:off x="2952750" y="3327400"/>
            <a:ext cx="195263" cy="1168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600" dirty="0"/>
          </a:p>
        </p:txBody>
      </p:sp>
      <p:sp>
        <p:nvSpPr>
          <p:cNvPr id="71" name="Abrir llave 70"/>
          <p:cNvSpPr/>
          <p:nvPr/>
        </p:nvSpPr>
        <p:spPr>
          <a:xfrm>
            <a:off x="4260850" y="4745038"/>
            <a:ext cx="314325" cy="1952625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2" name="Cerrar llave 71"/>
          <p:cNvSpPr/>
          <p:nvPr/>
        </p:nvSpPr>
        <p:spPr>
          <a:xfrm>
            <a:off x="5505450" y="5603875"/>
            <a:ext cx="239713" cy="109378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54" name="CuadroTexto 57"/>
          <p:cNvSpPr txBox="1"/>
          <p:nvPr/>
        </p:nvSpPr>
        <p:spPr>
          <a:xfrm>
            <a:off x="7613650" y="4224338"/>
            <a:ext cx="998538" cy="338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/>
              <a:t>Adjetivo</a:t>
            </a:r>
          </a:p>
        </p:txBody>
      </p:sp>
      <p:sp>
        <p:nvSpPr>
          <p:cNvPr id="55" name="Marcador de número de diapositiva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14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uadroTexto 3"/>
          <p:cNvSpPr txBox="1">
            <a:spLocks noChangeArrowheads="1"/>
          </p:cNvSpPr>
          <p:nvPr/>
        </p:nvSpPr>
        <p:spPr bwMode="auto">
          <a:xfrm>
            <a:off x="152400" y="3763963"/>
            <a:ext cx="1063625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SUFIJOS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498600" y="1200150"/>
            <a:ext cx="3633788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>
                <a:solidFill>
                  <a:srgbClr val="000000"/>
                </a:solidFill>
              </a:rPr>
              <a:t>Aparecen detrás de la raíz.</a:t>
            </a:r>
          </a:p>
          <a:p>
            <a:pPr algn="just"/>
            <a:r>
              <a:rPr lang="es-ES_tradnl" sz="1600">
                <a:solidFill>
                  <a:srgbClr val="000000"/>
                </a:solidFill>
              </a:rPr>
              <a:t>Carecen de autonomía.</a:t>
            </a:r>
          </a:p>
        </p:txBody>
      </p:sp>
      <p:sp>
        <p:nvSpPr>
          <p:cNvPr id="17" name="Abrir llave 16"/>
          <p:cNvSpPr/>
          <p:nvPr/>
        </p:nvSpPr>
        <p:spPr>
          <a:xfrm>
            <a:off x="1216025" y="1200150"/>
            <a:ext cx="282575" cy="549751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04800" y="612775"/>
            <a:ext cx="7535863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3.1. Clases de morfemas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04800" y="114300"/>
            <a:ext cx="7535863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990850" y="2655888"/>
            <a:ext cx="1997075" cy="830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_tradnl" sz="160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Son los de las formas no personales del verbo.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487488" y="1833563"/>
            <a:ext cx="3633787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>
                <a:solidFill>
                  <a:srgbClr val="000000"/>
                </a:solidFill>
              </a:rPr>
              <a:t>Puede aparecer más de un sufijo en una palabra.</a:t>
            </a:r>
          </a:p>
        </p:txBody>
      </p:sp>
      <p:sp>
        <p:nvSpPr>
          <p:cNvPr id="34825" name="CuadroTexto 16"/>
          <p:cNvSpPr txBox="1">
            <a:spLocks noChangeArrowheads="1"/>
          </p:cNvSpPr>
          <p:nvPr/>
        </p:nvSpPr>
        <p:spPr bwMode="auto">
          <a:xfrm>
            <a:off x="5254625" y="1231900"/>
            <a:ext cx="1077913" cy="33813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ZAPAT-</a:t>
            </a:r>
          </a:p>
        </p:txBody>
      </p:sp>
      <p:sp>
        <p:nvSpPr>
          <p:cNvPr id="34826" name="CuadroTexto 16"/>
          <p:cNvSpPr txBox="1">
            <a:spLocks noChangeArrowheads="1"/>
          </p:cNvSpPr>
          <p:nvPr/>
        </p:nvSpPr>
        <p:spPr bwMode="auto">
          <a:xfrm>
            <a:off x="6500813" y="1231900"/>
            <a:ext cx="736600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-ER-</a:t>
            </a:r>
          </a:p>
        </p:txBody>
      </p:sp>
      <p:sp>
        <p:nvSpPr>
          <p:cNvPr id="34827" name="CuadroTexto 16"/>
          <p:cNvSpPr txBox="1">
            <a:spLocks noChangeArrowheads="1"/>
          </p:cNvSpPr>
          <p:nvPr/>
        </p:nvSpPr>
        <p:spPr bwMode="auto">
          <a:xfrm>
            <a:off x="7351713" y="1231900"/>
            <a:ext cx="647700" cy="338138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-O</a:t>
            </a:r>
          </a:p>
        </p:txBody>
      </p:sp>
      <p:sp>
        <p:nvSpPr>
          <p:cNvPr id="34828" name="CuadroTexto 16"/>
          <p:cNvSpPr txBox="1">
            <a:spLocks noChangeArrowheads="1"/>
          </p:cNvSpPr>
          <p:nvPr/>
        </p:nvSpPr>
        <p:spPr bwMode="auto">
          <a:xfrm>
            <a:off x="5254625" y="1833563"/>
            <a:ext cx="1077913" cy="33813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ROS-</a:t>
            </a:r>
          </a:p>
        </p:txBody>
      </p:sp>
      <p:sp>
        <p:nvSpPr>
          <p:cNvPr id="34829" name="CuadroTexto 16"/>
          <p:cNvSpPr txBox="1">
            <a:spLocks noChangeArrowheads="1"/>
          </p:cNvSpPr>
          <p:nvPr/>
        </p:nvSpPr>
        <p:spPr bwMode="auto">
          <a:xfrm>
            <a:off x="7294563" y="1833563"/>
            <a:ext cx="708025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-EDA</a:t>
            </a:r>
          </a:p>
        </p:txBody>
      </p:sp>
      <p:sp>
        <p:nvSpPr>
          <p:cNvPr id="34830" name="CuadroTexto 16"/>
          <p:cNvSpPr txBox="1">
            <a:spLocks noChangeArrowheads="1"/>
          </p:cNvSpPr>
          <p:nvPr/>
        </p:nvSpPr>
        <p:spPr bwMode="auto">
          <a:xfrm>
            <a:off x="6457950" y="1833563"/>
            <a:ext cx="736600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-AL-</a:t>
            </a:r>
          </a:p>
        </p:txBody>
      </p:sp>
      <p:sp>
        <p:nvSpPr>
          <p:cNvPr id="34831" name="CuadroTexto 3"/>
          <p:cNvSpPr txBox="1">
            <a:spLocks noChangeArrowheads="1"/>
          </p:cNvSpPr>
          <p:nvPr/>
        </p:nvSpPr>
        <p:spPr bwMode="auto">
          <a:xfrm>
            <a:off x="1498600" y="2655888"/>
            <a:ext cx="1341438" cy="830262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Sufijos de significado gramatical</a:t>
            </a:r>
          </a:p>
        </p:txBody>
      </p:sp>
      <p:sp>
        <p:nvSpPr>
          <p:cNvPr id="34832" name="CuadroTexto 16"/>
          <p:cNvSpPr txBox="1">
            <a:spLocks noChangeArrowheads="1"/>
          </p:cNvSpPr>
          <p:nvPr/>
        </p:nvSpPr>
        <p:spPr bwMode="auto">
          <a:xfrm>
            <a:off x="5254625" y="2520950"/>
            <a:ext cx="1465263" cy="3381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INFINITIVO</a:t>
            </a:r>
          </a:p>
        </p:txBody>
      </p:sp>
      <p:sp>
        <p:nvSpPr>
          <p:cNvPr id="34833" name="CuadroTexto 16"/>
          <p:cNvSpPr txBox="1">
            <a:spLocks noChangeArrowheads="1"/>
          </p:cNvSpPr>
          <p:nvPr/>
        </p:nvSpPr>
        <p:spPr bwMode="auto">
          <a:xfrm>
            <a:off x="8015288" y="2474913"/>
            <a:ext cx="731837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-R</a:t>
            </a:r>
          </a:p>
        </p:txBody>
      </p:sp>
      <p:sp>
        <p:nvSpPr>
          <p:cNvPr id="34834" name="CuadroTexto 16"/>
          <p:cNvSpPr txBox="1">
            <a:spLocks noChangeArrowheads="1"/>
          </p:cNvSpPr>
          <p:nvPr/>
        </p:nvSpPr>
        <p:spPr bwMode="auto">
          <a:xfrm>
            <a:off x="6892925" y="2495550"/>
            <a:ext cx="955675" cy="33813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AM-A-</a:t>
            </a:r>
          </a:p>
        </p:txBody>
      </p:sp>
      <p:sp>
        <p:nvSpPr>
          <p:cNvPr id="34835" name="CuadroTexto 16"/>
          <p:cNvSpPr txBox="1">
            <a:spLocks noChangeArrowheads="1"/>
          </p:cNvSpPr>
          <p:nvPr/>
        </p:nvSpPr>
        <p:spPr bwMode="auto">
          <a:xfrm>
            <a:off x="5254625" y="2867025"/>
            <a:ext cx="1465263" cy="3381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GERUNDIO</a:t>
            </a:r>
          </a:p>
        </p:txBody>
      </p:sp>
      <p:sp>
        <p:nvSpPr>
          <p:cNvPr id="34836" name="CuadroTexto 16"/>
          <p:cNvSpPr txBox="1">
            <a:spLocks noChangeArrowheads="1"/>
          </p:cNvSpPr>
          <p:nvPr/>
        </p:nvSpPr>
        <p:spPr bwMode="auto">
          <a:xfrm>
            <a:off x="8043863" y="2843213"/>
            <a:ext cx="731837" cy="339725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-NDO</a:t>
            </a:r>
          </a:p>
        </p:txBody>
      </p:sp>
      <p:sp>
        <p:nvSpPr>
          <p:cNvPr id="34837" name="CuadroTexto 16"/>
          <p:cNvSpPr txBox="1">
            <a:spLocks noChangeArrowheads="1"/>
          </p:cNvSpPr>
          <p:nvPr/>
        </p:nvSpPr>
        <p:spPr bwMode="auto">
          <a:xfrm>
            <a:off x="6923088" y="2857500"/>
            <a:ext cx="955675" cy="33813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AM-A-</a:t>
            </a:r>
          </a:p>
        </p:txBody>
      </p:sp>
      <p:sp>
        <p:nvSpPr>
          <p:cNvPr id="34838" name="CuadroTexto 16"/>
          <p:cNvSpPr txBox="1">
            <a:spLocks noChangeArrowheads="1"/>
          </p:cNvSpPr>
          <p:nvPr/>
        </p:nvSpPr>
        <p:spPr bwMode="auto">
          <a:xfrm>
            <a:off x="5254625" y="3194050"/>
            <a:ext cx="1465263" cy="3381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PARTICIPIO</a:t>
            </a:r>
          </a:p>
        </p:txBody>
      </p:sp>
      <p:sp>
        <p:nvSpPr>
          <p:cNvPr id="34839" name="CuadroTexto 16"/>
          <p:cNvSpPr txBox="1">
            <a:spLocks noChangeArrowheads="1"/>
          </p:cNvSpPr>
          <p:nvPr/>
        </p:nvSpPr>
        <p:spPr bwMode="auto">
          <a:xfrm>
            <a:off x="8043863" y="3213100"/>
            <a:ext cx="731837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-DO</a:t>
            </a:r>
          </a:p>
        </p:txBody>
      </p:sp>
      <p:sp>
        <p:nvSpPr>
          <p:cNvPr id="34840" name="CuadroTexto 16"/>
          <p:cNvSpPr txBox="1">
            <a:spLocks noChangeArrowheads="1"/>
          </p:cNvSpPr>
          <p:nvPr/>
        </p:nvSpPr>
        <p:spPr bwMode="auto">
          <a:xfrm>
            <a:off x="6932613" y="3221038"/>
            <a:ext cx="955675" cy="33813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AM-A-</a:t>
            </a:r>
          </a:p>
        </p:txBody>
      </p:sp>
      <p:sp>
        <p:nvSpPr>
          <p:cNvPr id="34841" name="CuadroTexto 3"/>
          <p:cNvSpPr txBox="1">
            <a:spLocks noChangeArrowheads="1"/>
          </p:cNvSpPr>
          <p:nvPr/>
        </p:nvSpPr>
        <p:spPr bwMode="auto">
          <a:xfrm>
            <a:off x="1498600" y="4687888"/>
            <a:ext cx="1171575" cy="1077912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Sufijos de significado NO gramatical</a:t>
            </a:r>
          </a:p>
        </p:txBody>
      </p:sp>
      <p:sp>
        <p:nvSpPr>
          <p:cNvPr id="34842" name="CuadroTexto 16"/>
          <p:cNvSpPr txBox="1">
            <a:spLocks noChangeArrowheads="1"/>
          </p:cNvSpPr>
          <p:nvPr/>
        </p:nvSpPr>
        <p:spPr bwMode="auto">
          <a:xfrm>
            <a:off x="2840038" y="4116388"/>
            <a:ext cx="1547812" cy="338137"/>
          </a:xfrm>
          <a:prstGeom prst="rect">
            <a:avLst/>
          </a:prstGeom>
          <a:solidFill>
            <a:srgbClr val="99CC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OBLIGATORIOS</a:t>
            </a:r>
          </a:p>
        </p:txBody>
      </p:sp>
      <p:sp>
        <p:nvSpPr>
          <p:cNvPr id="86" name="CuadroTexto 85"/>
          <p:cNvSpPr txBox="1"/>
          <p:nvPr/>
        </p:nvSpPr>
        <p:spPr>
          <a:xfrm>
            <a:off x="4573588" y="3687763"/>
            <a:ext cx="214630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_tradnl" sz="1600" dirty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Aportan un significado nuevo.</a:t>
            </a:r>
          </a:p>
        </p:txBody>
      </p:sp>
      <p:sp>
        <p:nvSpPr>
          <p:cNvPr id="34844" name="CuadroTexto 16"/>
          <p:cNvSpPr txBox="1">
            <a:spLocks noChangeArrowheads="1"/>
          </p:cNvSpPr>
          <p:nvPr/>
        </p:nvSpPr>
        <p:spPr bwMode="auto">
          <a:xfrm>
            <a:off x="6869113" y="3687763"/>
            <a:ext cx="752475" cy="33813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LECH-</a:t>
            </a:r>
          </a:p>
        </p:txBody>
      </p:sp>
      <p:sp>
        <p:nvSpPr>
          <p:cNvPr id="34845" name="CuadroTexto 16"/>
          <p:cNvSpPr txBox="1">
            <a:spLocks noChangeArrowheads="1"/>
          </p:cNvSpPr>
          <p:nvPr/>
        </p:nvSpPr>
        <p:spPr bwMode="auto">
          <a:xfrm>
            <a:off x="7718425" y="3687763"/>
            <a:ext cx="593725" cy="338137"/>
          </a:xfrm>
          <a:prstGeom prst="rect">
            <a:avLst/>
          </a:prstGeom>
          <a:solidFill>
            <a:srgbClr val="99CC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-ER-</a:t>
            </a:r>
          </a:p>
        </p:txBody>
      </p:sp>
      <p:sp>
        <p:nvSpPr>
          <p:cNvPr id="34846" name="CuadroTexto 16"/>
          <p:cNvSpPr txBox="1">
            <a:spLocks noChangeArrowheads="1"/>
          </p:cNvSpPr>
          <p:nvPr/>
        </p:nvSpPr>
        <p:spPr bwMode="auto">
          <a:xfrm>
            <a:off x="8420100" y="3687763"/>
            <a:ext cx="495300" cy="338137"/>
          </a:xfrm>
          <a:prstGeom prst="rect">
            <a:avLst/>
          </a:prstGeom>
          <a:solidFill>
            <a:srgbClr val="FF9CA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-O</a:t>
            </a:r>
          </a:p>
        </p:txBody>
      </p:sp>
      <p:sp>
        <p:nvSpPr>
          <p:cNvPr id="90" name="CuadroTexto 89"/>
          <p:cNvSpPr txBox="1"/>
          <p:nvPr/>
        </p:nvSpPr>
        <p:spPr>
          <a:xfrm>
            <a:off x="4573588" y="4262438"/>
            <a:ext cx="214630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>
                <a:solidFill>
                  <a:srgbClr val="000000"/>
                </a:solidFill>
              </a:rPr>
              <a:t>Pueden cambiar la categoría de la palabra.</a:t>
            </a:r>
          </a:p>
        </p:txBody>
      </p:sp>
      <p:sp>
        <p:nvSpPr>
          <p:cNvPr id="34848" name="CuadroTexto 16"/>
          <p:cNvSpPr txBox="1">
            <a:spLocks noChangeArrowheads="1"/>
          </p:cNvSpPr>
          <p:nvPr/>
        </p:nvSpPr>
        <p:spPr bwMode="auto">
          <a:xfrm>
            <a:off x="6869113" y="4179888"/>
            <a:ext cx="971550" cy="33813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CES- A-</a:t>
            </a:r>
          </a:p>
        </p:txBody>
      </p:sp>
      <p:sp>
        <p:nvSpPr>
          <p:cNvPr id="34849" name="CuadroTexto 16"/>
          <p:cNvSpPr txBox="1">
            <a:spLocks noChangeArrowheads="1"/>
          </p:cNvSpPr>
          <p:nvPr/>
        </p:nvSpPr>
        <p:spPr bwMode="auto">
          <a:xfrm>
            <a:off x="7953375" y="4179888"/>
            <a:ext cx="731838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-R</a:t>
            </a:r>
          </a:p>
        </p:txBody>
      </p:sp>
      <p:sp>
        <p:nvSpPr>
          <p:cNvPr id="34850" name="CuadroTexto 16"/>
          <p:cNvSpPr txBox="1">
            <a:spLocks noChangeArrowheads="1"/>
          </p:cNvSpPr>
          <p:nvPr/>
        </p:nvSpPr>
        <p:spPr bwMode="auto">
          <a:xfrm>
            <a:off x="6869113" y="4618038"/>
            <a:ext cx="974725" cy="336550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CES- </a:t>
            </a:r>
          </a:p>
        </p:txBody>
      </p:sp>
      <p:sp>
        <p:nvSpPr>
          <p:cNvPr id="34851" name="CuadroTexto 16"/>
          <p:cNvSpPr txBox="1">
            <a:spLocks noChangeArrowheads="1"/>
          </p:cNvSpPr>
          <p:nvPr/>
        </p:nvSpPr>
        <p:spPr bwMode="auto">
          <a:xfrm>
            <a:off x="7958138" y="4618038"/>
            <a:ext cx="731837" cy="338137"/>
          </a:xfrm>
          <a:prstGeom prst="rect">
            <a:avLst/>
          </a:prstGeom>
          <a:solidFill>
            <a:srgbClr val="99CC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-E</a:t>
            </a:r>
          </a:p>
        </p:txBody>
      </p:sp>
      <p:sp>
        <p:nvSpPr>
          <p:cNvPr id="34852" name="CuadroTexto 16"/>
          <p:cNvSpPr txBox="1">
            <a:spLocks noChangeArrowheads="1"/>
          </p:cNvSpPr>
          <p:nvPr/>
        </p:nvSpPr>
        <p:spPr bwMode="auto">
          <a:xfrm>
            <a:off x="2916238" y="5772150"/>
            <a:ext cx="1471612" cy="338138"/>
          </a:xfrm>
          <a:prstGeom prst="rect">
            <a:avLst/>
          </a:prstGeom>
          <a:solidFill>
            <a:srgbClr val="99CC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POTESTATIVOS</a:t>
            </a:r>
          </a:p>
        </p:txBody>
      </p:sp>
      <p:sp>
        <p:nvSpPr>
          <p:cNvPr id="97" name="CuadroTexto 96"/>
          <p:cNvSpPr txBox="1"/>
          <p:nvPr/>
        </p:nvSpPr>
        <p:spPr>
          <a:xfrm>
            <a:off x="4573588" y="5133975"/>
            <a:ext cx="2146300" cy="830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>
                <a:solidFill>
                  <a:srgbClr val="000000"/>
                </a:solidFill>
              </a:rPr>
              <a:t>Matizan semánticamente lo designado por la raíz</a:t>
            </a:r>
          </a:p>
        </p:txBody>
      </p:sp>
      <p:sp>
        <p:nvSpPr>
          <p:cNvPr id="98" name="CuadroTexto 97"/>
          <p:cNvSpPr txBox="1"/>
          <p:nvPr/>
        </p:nvSpPr>
        <p:spPr>
          <a:xfrm>
            <a:off x="4573588" y="5972175"/>
            <a:ext cx="2146300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>
                <a:solidFill>
                  <a:srgbClr val="000000"/>
                </a:solidFill>
              </a:rPr>
              <a:t>Nunca cambian la categoría de la palabra.</a:t>
            </a:r>
          </a:p>
        </p:txBody>
      </p:sp>
      <p:sp>
        <p:nvSpPr>
          <p:cNvPr id="34855" name="CuadroTexto 16"/>
          <p:cNvSpPr txBox="1">
            <a:spLocks noChangeArrowheads="1"/>
          </p:cNvSpPr>
          <p:nvPr/>
        </p:nvSpPr>
        <p:spPr bwMode="auto">
          <a:xfrm>
            <a:off x="6967538" y="5073650"/>
            <a:ext cx="1762125" cy="3381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DIMINUTIVOS</a:t>
            </a:r>
          </a:p>
        </p:txBody>
      </p:sp>
      <p:sp>
        <p:nvSpPr>
          <p:cNvPr id="34856" name="CuadroTexto 16"/>
          <p:cNvSpPr txBox="1">
            <a:spLocks noChangeArrowheads="1"/>
          </p:cNvSpPr>
          <p:nvPr/>
        </p:nvSpPr>
        <p:spPr bwMode="auto">
          <a:xfrm>
            <a:off x="6967538" y="5419725"/>
            <a:ext cx="1762125" cy="3381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AUMENTATIVOS</a:t>
            </a:r>
          </a:p>
        </p:txBody>
      </p:sp>
      <p:sp>
        <p:nvSpPr>
          <p:cNvPr id="34857" name="CuadroTexto 16"/>
          <p:cNvSpPr txBox="1">
            <a:spLocks noChangeArrowheads="1"/>
          </p:cNvSpPr>
          <p:nvPr/>
        </p:nvSpPr>
        <p:spPr bwMode="auto">
          <a:xfrm>
            <a:off x="6967538" y="5746750"/>
            <a:ext cx="1762125" cy="3381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DESPECTIVOS</a:t>
            </a:r>
          </a:p>
        </p:txBody>
      </p:sp>
      <p:sp>
        <p:nvSpPr>
          <p:cNvPr id="34858" name="CuadroTexto 16"/>
          <p:cNvSpPr txBox="1">
            <a:spLocks noChangeArrowheads="1"/>
          </p:cNvSpPr>
          <p:nvPr/>
        </p:nvSpPr>
        <p:spPr bwMode="auto">
          <a:xfrm>
            <a:off x="6967538" y="6064250"/>
            <a:ext cx="1762125" cy="3381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SUPERLATIVOS</a:t>
            </a:r>
          </a:p>
        </p:txBody>
      </p:sp>
      <p:sp>
        <p:nvSpPr>
          <p:cNvPr id="34859" name="CuadroTexto 16"/>
          <p:cNvSpPr txBox="1">
            <a:spLocks noChangeArrowheads="1"/>
          </p:cNvSpPr>
          <p:nvPr/>
        </p:nvSpPr>
        <p:spPr bwMode="auto">
          <a:xfrm>
            <a:off x="6967538" y="6405563"/>
            <a:ext cx="1762125" cy="3381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FAMILIARES</a:t>
            </a:r>
          </a:p>
        </p:txBody>
      </p:sp>
      <p:sp>
        <p:nvSpPr>
          <p:cNvPr id="107" name="Abrir llave 106"/>
          <p:cNvSpPr/>
          <p:nvPr/>
        </p:nvSpPr>
        <p:spPr>
          <a:xfrm>
            <a:off x="2689225" y="4160838"/>
            <a:ext cx="150813" cy="19462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600" dirty="0"/>
          </a:p>
        </p:txBody>
      </p:sp>
      <p:sp>
        <p:nvSpPr>
          <p:cNvPr id="108" name="Abrir llave 107"/>
          <p:cNvSpPr/>
          <p:nvPr/>
        </p:nvSpPr>
        <p:spPr>
          <a:xfrm>
            <a:off x="4387850" y="3687763"/>
            <a:ext cx="185738" cy="12668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600" dirty="0"/>
          </a:p>
        </p:txBody>
      </p:sp>
      <p:sp>
        <p:nvSpPr>
          <p:cNvPr id="109" name="Abrir llave 108"/>
          <p:cNvSpPr/>
          <p:nvPr/>
        </p:nvSpPr>
        <p:spPr>
          <a:xfrm>
            <a:off x="4387850" y="5133975"/>
            <a:ext cx="185738" cy="15636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600" dirty="0"/>
          </a:p>
        </p:txBody>
      </p:sp>
      <p:sp>
        <p:nvSpPr>
          <p:cNvPr id="110" name="Abrir llave 109"/>
          <p:cNvSpPr/>
          <p:nvPr/>
        </p:nvSpPr>
        <p:spPr>
          <a:xfrm>
            <a:off x="6719888" y="5073650"/>
            <a:ext cx="212725" cy="15906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600" dirty="0"/>
          </a:p>
        </p:txBody>
      </p:sp>
      <p:sp>
        <p:nvSpPr>
          <p:cNvPr id="111" name="Abrir llave 110"/>
          <p:cNvSpPr/>
          <p:nvPr/>
        </p:nvSpPr>
        <p:spPr>
          <a:xfrm>
            <a:off x="4987925" y="2520950"/>
            <a:ext cx="266700" cy="9842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600" dirty="0"/>
          </a:p>
        </p:txBody>
      </p:sp>
      <p:sp>
        <p:nvSpPr>
          <p:cNvPr id="112" name="Abrir llave 111"/>
          <p:cNvSpPr/>
          <p:nvPr/>
        </p:nvSpPr>
        <p:spPr>
          <a:xfrm>
            <a:off x="2840038" y="2655888"/>
            <a:ext cx="150812" cy="6921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600" dirty="0"/>
          </a:p>
        </p:txBody>
      </p:sp>
      <p:sp>
        <p:nvSpPr>
          <p:cNvPr id="50" name="Marcador de número de diapositiva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15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uadroTexto 3"/>
          <p:cNvSpPr txBox="1">
            <a:spLocks noChangeArrowheads="1"/>
          </p:cNvSpPr>
          <p:nvPr/>
        </p:nvSpPr>
        <p:spPr bwMode="auto">
          <a:xfrm>
            <a:off x="163513" y="2225675"/>
            <a:ext cx="280987" cy="2800350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DIMINUTIVOS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25488" y="1585913"/>
            <a:ext cx="1114425" cy="338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FFFFFF"/>
                </a:solidFill>
                <a:ea typeface="ＭＳ Ｐゴシック" pitchFamily="-111" charset="-128"/>
                <a:cs typeface="ＭＳ Ｐゴシック" pitchFamily="-111" charset="-128"/>
              </a:rPr>
              <a:t>Valores</a:t>
            </a:r>
          </a:p>
        </p:txBody>
      </p:sp>
      <p:sp>
        <p:nvSpPr>
          <p:cNvPr id="17" name="Abrir llave 16"/>
          <p:cNvSpPr/>
          <p:nvPr/>
        </p:nvSpPr>
        <p:spPr>
          <a:xfrm>
            <a:off x="444500" y="1200150"/>
            <a:ext cx="280988" cy="50355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6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04800" y="612775"/>
            <a:ext cx="7535863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3.1. Clases de morfemas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04800" y="114300"/>
            <a:ext cx="7535863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35847" name="CuadroTexto 16"/>
          <p:cNvSpPr txBox="1">
            <a:spLocks noChangeArrowheads="1"/>
          </p:cNvSpPr>
          <p:nvPr/>
        </p:nvSpPr>
        <p:spPr bwMode="auto">
          <a:xfrm>
            <a:off x="4718050" y="2741613"/>
            <a:ext cx="739775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-ete</a:t>
            </a:r>
          </a:p>
        </p:txBody>
      </p:sp>
      <p:sp>
        <p:nvSpPr>
          <p:cNvPr id="35848" name="CuadroTexto 16"/>
          <p:cNvSpPr txBox="1">
            <a:spLocks noChangeArrowheads="1"/>
          </p:cNvSpPr>
          <p:nvPr/>
        </p:nvSpPr>
        <p:spPr bwMode="auto">
          <a:xfrm>
            <a:off x="2036763" y="2741613"/>
            <a:ext cx="1447800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-ETE /-ETA</a:t>
            </a:r>
          </a:p>
        </p:txBody>
      </p:sp>
      <p:sp>
        <p:nvSpPr>
          <p:cNvPr id="35849" name="CuadroTexto 16"/>
          <p:cNvSpPr txBox="1">
            <a:spLocks noChangeArrowheads="1"/>
          </p:cNvSpPr>
          <p:nvPr/>
        </p:nvSpPr>
        <p:spPr bwMode="auto">
          <a:xfrm>
            <a:off x="3673475" y="2741613"/>
            <a:ext cx="842963" cy="33813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guap-</a:t>
            </a:r>
          </a:p>
        </p:txBody>
      </p:sp>
      <p:sp>
        <p:nvSpPr>
          <p:cNvPr id="35850" name="CuadroTexto 16"/>
          <p:cNvSpPr txBox="1">
            <a:spLocks noChangeArrowheads="1"/>
          </p:cNvSpPr>
          <p:nvPr/>
        </p:nvSpPr>
        <p:spPr bwMode="auto">
          <a:xfrm>
            <a:off x="2036763" y="3079750"/>
            <a:ext cx="1447800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-ILLO / -ILLA</a:t>
            </a:r>
          </a:p>
        </p:txBody>
      </p:sp>
      <p:sp>
        <p:nvSpPr>
          <p:cNvPr id="50" name="CuadroTexto 16"/>
          <p:cNvSpPr txBox="1">
            <a:spLocks noChangeArrowheads="1"/>
          </p:cNvSpPr>
          <p:nvPr/>
        </p:nvSpPr>
        <p:spPr bwMode="auto">
          <a:xfrm>
            <a:off x="3624263" y="1066800"/>
            <a:ext cx="421640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 dirty="0">
                <a:solidFill>
                  <a:srgbClr val="000000"/>
                </a:solidFill>
              </a:rPr>
              <a:t>Cariño, afecto, entusiasmo, emoción..</a:t>
            </a:r>
          </a:p>
        </p:txBody>
      </p:sp>
      <p:sp>
        <p:nvSpPr>
          <p:cNvPr id="51" name="CuadroTexto 16"/>
          <p:cNvSpPr txBox="1">
            <a:spLocks noChangeArrowheads="1"/>
          </p:cNvSpPr>
          <p:nvPr/>
        </p:nvSpPr>
        <p:spPr bwMode="auto">
          <a:xfrm>
            <a:off x="3624263" y="1511300"/>
            <a:ext cx="4216400" cy="338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solidFill>
                  <a:srgbClr val="000000"/>
                </a:solidFill>
              </a:rPr>
              <a:t>Disminución, pequeñez...</a:t>
            </a:r>
          </a:p>
        </p:txBody>
      </p:sp>
      <p:sp>
        <p:nvSpPr>
          <p:cNvPr id="35853" name="CuadroTexto 16"/>
          <p:cNvSpPr txBox="1">
            <a:spLocks noChangeArrowheads="1"/>
          </p:cNvSpPr>
          <p:nvPr/>
        </p:nvSpPr>
        <p:spPr bwMode="auto">
          <a:xfrm>
            <a:off x="2090738" y="1879600"/>
            <a:ext cx="1406525" cy="584200"/>
          </a:xfrm>
          <a:prstGeom prst="rect">
            <a:avLst/>
          </a:prstGeom>
          <a:solidFill>
            <a:srgbClr val="FFE1EA"/>
          </a:solidFill>
          <a:ln w="9525">
            <a:solidFill>
              <a:srgbClr val="FFE1EA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Apelativos o conativos</a:t>
            </a:r>
          </a:p>
        </p:txBody>
      </p:sp>
      <p:sp>
        <p:nvSpPr>
          <p:cNvPr id="35854" name="CuadroTexto 16"/>
          <p:cNvSpPr txBox="1">
            <a:spLocks noChangeArrowheads="1"/>
          </p:cNvSpPr>
          <p:nvPr/>
        </p:nvSpPr>
        <p:spPr bwMode="auto">
          <a:xfrm>
            <a:off x="2090738" y="1112838"/>
            <a:ext cx="1406525" cy="584200"/>
          </a:xfrm>
          <a:prstGeom prst="rect">
            <a:avLst/>
          </a:prstGeom>
          <a:solidFill>
            <a:srgbClr val="FFE1EA"/>
          </a:solidFill>
          <a:ln w="9525">
            <a:solidFill>
              <a:srgbClr val="FFE1EA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Expresivos o afectivos</a:t>
            </a:r>
          </a:p>
        </p:txBody>
      </p:sp>
      <p:sp>
        <p:nvSpPr>
          <p:cNvPr id="54" name="CuadroTexto 16"/>
          <p:cNvSpPr txBox="1">
            <a:spLocks noChangeArrowheads="1"/>
          </p:cNvSpPr>
          <p:nvPr/>
        </p:nvSpPr>
        <p:spPr bwMode="auto">
          <a:xfrm>
            <a:off x="3624263" y="1938338"/>
            <a:ext cx="4216400" cy="3381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Para mover la voluntad del oyente.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725488" y="3225800"/>
            <a:ext cx="1114425" cy="338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FFFFFF"/>
                </a:solidFill>
                <a:ea typeface="ＭＳ Ｐゴシック" pitchFamily="-111" charset="-128"/>
                <a:cs typeface="ＭＳ Ｐゴシック" pitchFamily="-111" charset="-128"/>
              </a:rPr>
              <a:t>Formas</a:t>
            </a:r>
          </a:p>
        </p:txBody>
      </p:sp>
      <p:sp>
        <p:nvSpPr>
          <p:cNvPr id="35857" name="CuadroTexto 16"/>
          <p:cNvSpPr txBox="1">
            <a:spLocks noChangeArrowheads="1"/>
          </p:cNvSpPr>
          <p:nvPr/>
        </p:nvSpPr>
        <p:spPr bwMode="auto">
          <a:xfrm>
            <a:off x="2036763" y="3435350"/>
            <a:ext cx="1447800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-ITO / -ITA</a:t>
            </a:r>
          </a:p>
        </p:txBody>
      </p:sp>
      <p:sp>
        <p:nvSpPr>
          <p:cNvPr id="35858" name="CuadroTexto 16"/>
          <p:cNvSpPr txBox="1">
            <a:spLocks noChangeArrowheads="1"/>
          </p:cNvSpPr>
          <p:nvPr/>
        </p:nvSpPr>
        <p:spPr bwMode="auto">
          <a:xfrm>
            <a:off x="2049463" y="3771900"/>
            <a:ext cx="1435100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-UELO /-UELA</a:t>
            </a:r>
          </a:p>
        </p:txBody>
      </p:sp>
      <p:sp>
        <p:nvSpPr>
          <p:cNvPr id="35859" name="CuadroTexto 16"/>
          <p:cNvSpPr txBox="1">
            <a:spLocks noChangeArrowheads="1"/>
          </p:cNvSpPr>
          <p:nvPr/>
        </p:nvSpPr>
        <p:spPr bwMode="auto">
          <a:xfrm>
            <a:off x="4718050" y="3079750"/>
            <a:ext cx="739775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-illo</a:t>
            </a:r>
          </a:p>
        </p:txBody>
      </p:sp>
      <p:sp>
        <p:nvSpPr>
          <p:cNvPr id="35860" name="CuadroTexto 16"/>
          <p:cNvSpPr txBox="1">
            <a:spLocks noChangeArrowheads="1"/>
          </p:cNvSpPr>
          <p:nvPr/>
        </p:nvSpPr>
        <p:spPr bwMode="auto">
          <a:xfrm>
            <a:off x="3673475" y="3079750"/>
            <a:ext cx="842963" cy="33813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rat-</a:t>
            </a:r>
          </a:p>
        </p:txBody>
      </p:sp>
      <p:sp>
        <p:nvSpPr>
          <p:cNvPr id="35861" name="CuadroTexto 16"/>
          <p:cNvSpPr txBox="1">
            <a:spLocks noChangeArrowheads="1"/>
          </p:cNvSpPr>
          <p:nvPr/>
        </p:nvSpPr>
        <p:spPr bwMode="auto">
          <a:xfrm>
            <a:off x="4718050" y="3435350"/>
            <a:ext cx="739775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-ita</a:t>
            </a:r>
          </a:p>
        </p:txBody>
      </p:sp>
      <p:sp>
        <p:nvSpPr>
          <p:cNvPr id="35862" name="CuadroTexto 16"/>
          <p:cNvSpPr txBox="1">
            <a:spLocks noChangeArrowheads="1"/>
          </p:cNvSpPr>
          <p:nvPr/>
        </p:nvSpPr>
        <p:spPr bwMode="auto">
          <a:xfrm>
            <a:off x="3673475" y="3435350"/>
            <a:ext cx="842963" cy="33813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abuel-</a:t>
            </a:r>
          </a:p>
        </p:txBody>
      </p:sp>
      <p:sp>
        <p:nvSpPr>
          <p:cNvPr id="35863" name="CuadroTexto 16"/>
          <p:cNvSpPr txBox="1">
            <a:spLocks noChangeArrowheads="1"/>
          </p:cNvSpPr>
          <p:nvPr/>
        </p:nvSpPr>
        <p:spPr bwMode="auto">
          <a:xfrm>
            <a:off x="4718050" y="3771900"/>
            <a:ext cx="739775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-uelo</a:t>
            </a:r>
          </a:p>
        </p:txBody>
      </p:sp>
      <p:sp>
        <p:nvSpPr>
          <p:cNvPr id="35864" name="CuadroTexto 16"/>
          <p:cNvSpPr txBox="1">
            <a:spLocks noChangeArrowheads="1"/>
          </p:cNvSpPr>
          <p:nvPr/>
        </p:nvSpPr>
        <p:spPr bwMode="auto">
          <a:xfrm>
            <a:off x="3673475" y="3771900"/>
            <a:ext cx="842963" cy="33813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tont-</a:t>
            </a:r>
          </a:p>
        </p:txBody>
      </p:sp>
      <p:sp>
        <p:nvSpPr>
          <p:cNvPr id="35865" name="CuadroTexto 16"/>
          <p:cNvSpPr txBox="1">
            <a:spLocks noChangeArrowheads="1"/>
          </p:cNvSpPr>
          <p:nvPr/>
        </p:nvSpPr>
        <p:spPr bwMode="auto">
          <a:xfrm>
            <a:off x="8404225" y="2787650"/>
            <a:ext cx="739775" cy="292100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300" b="1">
                <a:latin typeface="Calibri" pitchFamily="-93" charset="0"/>
              </a:rPr>
              <a:t>-ico</a:t>
            </a:r>
          </a:p>
        </p:txBody>
      </p:sp>
      <p:sp>
        <p:nvSpPr>
          <p:cNvPr id="35866" name="CuadroTexto 16"/>
          <p:cNvSpPr txBox="1">
            <a:spLocks noChangeArrowheads="1"/>
          </p:cNvSpPr>
          <p:nvPr/>
        </p:nvSpPr>
        <p:spPr bwMode="auto">
          <a:xfrm>
            <a:off x="5735638" y="2741613"/>
            <a:ext cx="1435100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-ICO /-ICA</a:t>
            </a:r>
          </a:p>
        </p:txBody>
      </p:sp>
      <p:sp>
        <p:nvSpPr>
          <p:cNvPr id="35867" name="CuadroTexto 16"/>
          <p:cNvSpPr txBox="1">
            <a:spLocks noChangeArrowheads="1"/>
          </p:cNvSpPr>
          <p:nvPr/>
        </p:nvSpPr>
        <p:spPr bwMode="auto">
          <a:xfrm>
            <a:off x="7358063" y="2787650"/>
            <a:ext cx="842962" cy="33813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maj-</a:t>
            </a:r>
          </a:p>
        </p:txBody>
      </p:sp>
      <p:sp>
        <p:nvSpPr>
          <p:cNvPr id="35868" name="CuadroTexto 16"/>
          <p:cNvSpPr txBox="1">
            <a:spLocks noChangeArrowheads="1"/>
          </p:cNvSpPr>
          <p:nvPr/>
        </p:nvSpPr>
        <p:spPr bwMode="auto">
          <a:xfrm>
            <a:off x="5735638" y="3079750"/>
            <a:ext cx="1435100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-ÍN / -INA</a:t>
            </a:r>
          </a:p>
        </p:txBody>
      </p:sp>
      <p:sp>
        <p:nvSpPr>
          <p:cNvPr id="35869" name="CuadroTexto 16"/>
          <p:cNvSpPr txBox="1">
            <a:spLocks noChangeArrowheads="1"/>
          </p:cNvSpPr>
          <p:nvPr/>
        </p:nvSpPr>
        <p:spPr bwMode="auto">
          <a:xfrm>
            <a:off x="5735638" y="3435350"/>
            <a:ext cx="1435100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-IÑO / -IÑA</a:t>
            </a:r>
          </a:p>
        </p:txBody>
      </p:sp>
      <p:sp>
        <p:nvSpPr>
          <p:cNvPr id="35870" name="CuadroTexto 16"/>
          <p:cNvSpPr txBox="1">
            <a:spLocks noChangeArrowheads="1"/>
          </p:cNvSpPr>
          <p:nvPr/>
        </p:nvSpPr>
        <p:spPr bwMode="auto">
          <a:xfrm>
            <a:off x="5748338" y="3771900"/>
            <a:ext cx="1422400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-UCO /-UCA</a:t>
            </a:r>
          </a:p>
        </p:txBody>
      </p:sp>
      <p:sp>
        <p:nvSpPr>
          <p:cNvPr id="35871" name="CuadroTexto 16"/>
          <p:cNvSpPr txBox="1">
            <a:spLocks noChangeArrowheads="1"/>
          </p:cNvSpPr>
          <p:nvPr/>
        </p:nvSpPr>
        <p:spPr bwMode="auto">
          <a:xfrm>
            <a:off x="8404225" y="3124200"/>
            <a:ext cx="739775" cy="292100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300" b="1">
                <a:latin typeface="Calibri" pitchFamily="-93" charset="0"/>
              </a:rPr>
              <a:t>-ín</a:t>
            </a:r>
          </a:p>
        </p:txBody>
      </p:sp>
      <p:sp>
        <p:nvSpPr>
          <p:cNvPr id="35872" name="CuadroTexto 16"/>
          <p:cNvSpPr txBox="1">
            <a:spLocks noChangeArrowheads="1"/>
          </p:cNvSpPr>
          <p:nvPr/>
        </p:nvSpPr>
        <p:spPr bwMode="auto">
          <a:xfrm>
            <a:off x="7358063" y="3124200"/>
            <a:ext cx="842962" cy="33813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tont-</a:t>
            </a:r>
          </a:p>
        </p:txBody>
      </p:sp>
      <p:sp>
        <p:nvSpPr>
          <p:cNvPr id="35873" name="CuadroTexto 16"/>
          <p:cNvSpPr txBox="1">
            <a:spLocks noChangeArrowheads="1"/>
          </p:cNvSpPr>
          <p:nvPr/>
        </p:nvSpPr>
        <p:spPr bwMode="auto">
          <a:xfrm>
            <a:off x="8404225" y="3479800"/>
            <a:ext cx="739775" cy="292100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300" b="1">
                <a:latin typeface="Calibri" pitchFamily="-93" charset="0"/>
              </a:rPr>
              <a:t>-iño</a:t>
            </a:r>
          </a:p>
        </p:txBody>
      </p:sp>
      <p:sp>
        <p:nvSpPr>
          <p:cNvPr id="35874" name="CuadroTexto 16"/>
          <p:cNvSpPr txBox="1">
            <a:spLocks noChangeArrowheads="1"/>
          </p:cNvSpPr>
          <p:nvPr/>
        </p:nvSpPr>
        <p:spPr bwMode="auto">
          <a:xfrm>
            <a:off x="7358063" y="3479800"/>
            <a:ext cx="842962" cy="33813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pobr-</a:t>
            </a:r>
          </a:p>
        </p:txBody>
      </p:sp>
      <p:sp>
        <p:nvSpPr>
          <p:cNvPr id="35875" name="CuadroTexto 16"/>
          <p:cNvSpPr txBox="1">
            <a:spLocks noChangeArrowheads="1"/>
          </p:cNvSpPr>
          <p:nvPr/>
        </p:nvSpPr>
        <p:spPr bwMode="auto">
          <a:xfrm>
            <a:off x="8404225" y="3816350"/>
            <a:ext cx="739775" cy="292100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300" b="1">
                <a:latin typeface="Calibri" pitchFamily="-93" charset="0"/>
              </a:rPr>
              <a:t>-uco</a:t>
            </a:r>
          </a:p>
        </p:txBody>
      </p:sp>
      <p:sp>
        <p:nvSpPr>
          <p:cNvPr id="35876" name="CuadroTexto 16"/>
          <p:cNvSpPr txBox="1">
            <a:spLocks noChangeArrowheads="1"/>
          </p:cNvSpPr>
          <p:nvPr/>
        </p:nvSpPr>
        <p:spPr bwMode="auto">
          <a:xfrm>
            <a:off x="7358063" y="3816350"/>
            <a:ext cx="842962" cy="33813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papel-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725488" y="5089525"/>
            <a:ext cx="1114425" cy="584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solidFill>
                  <a:srgbClr val="FFFFFF"/>
                </a:solidFill>
              </a:rPr>
              <a:t>Se pueden añadir a</a:t>
            </a:r>
          </a:p>
        </p:txBody>
      </p:sp>
      <p:sp>
        <p:nvSpPr>
          <p:cNvPr id="35878" name="CuadroTexto 16"/>
          <p:cNvSpPr txBox="1">
            <a:spLocks noChangeArrowheads="1"/>
          </p:cNvSpPr>
          <p:nvPr/>
        </p:nvSpPr>
        <p:spPr bwMode="auto">
          <a:xfrm>
            <a:off x="2090738" y="4395788"/>
            <a:ext cx="1533525" cy="338137"/>
          </a:xfrm>
          <a:prstGeom prst="rect">
            <a:avLst/>
          </a:prstGeom>
          <a:solidFill>
            <a:srgbClr val="FFE1EA"/>
          </a:solidFill>
          <a:ln w="9525">
            <a:solidFill>
              <a:srgbClr val="FFE1EA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Sustantivos</a:t>
            </a:r>
          </a:p>
        </p:txBody>
      </p:sp>
      <p:sp>
        <p:nvSpPr>
          <p:cNvPr id="35879" name="CuadroTexto 16"/>
          <p:cNvSpPr txBox="1">
            <a:spLocks noChangeArrowheads="1"/>
          </p:cNvSpPr>
          <p:nvPr/>
        </p:nvSpPr>
        <p:spPr bwMode="auto">
          <a:xfrm>
            <a:off x="2090738" y="4797425"/>
            <a:ext cx="1533525" cy="338138"/>
          </a:xfrm>
          <a:prstGeom prst="rect">
            <a:avLst/>
          </a:prstGeom>
          <a:solidFill>
            <a:srgbClr val="FFE1EA"/>
          </a:solidFill>
          <a:ln w="9525">
            <a:solidFill>
              <a:srgbClr val="FFE1EA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Adjetivos</a:t>
            </a:r>
          </a:p>
        </p:txBody>
      </p:sp>
      <p:sp>
        <p:nvSpPr>
          <p:cNvPr id="35880" name="CuadroTexto 16"/>
          <p:cNvSpPr txBox="1">
            <a:spLocks noChangeArrowheads="1"/>
          </p:cNvSpPr>
          <p:nvPr/>
        </p:nvSpPr>
        <p:spPr bwMode="auto">
          <a:xfrm>
            <a:off x="2090738" y="5289550"/>
            <a:ext cx="1533525" cy="338138"/>
          </a:xfrm>
          <a:prstGeom prst="rect">
            <a:avLst/>
          </a:prstGeom>
          <a:solidFill>
            <a:srgbClr val="FFE1EA"/>
          </a:solidFill>
          <a:ln w="9525">
            <a:solidFill>
              <a:srgbClr val="FFE1EA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Adverbios</a:t>
            </a:r>
          </a:p>
        </p:txBody>
      </p:sp>
      <p:sp>
        <p:nvSpPr>
          <p:cNvPr id="35881" name="CuadroTexto 16"/>
          <p:cNvSpPr txBox="1">
            <a:spLocks noChangeArrowheads="1"/>
          </p:cNvSpPr>
          <p:nvPr/>
        </p:nvSpPr>
        <p:spPr bwMode="auto">
          <a:xfrm>
            <a:off x="2090738" y="5729288"/>
            <a:ext cx="1533525" cy="338137"/>
          </a:xfrm>
          <a:prstGeom prst="rect">
            <a:avLst/>
          </a:prstGeom>
          <a:solidFill>
            <a:srgbClr val="FFE1EA"/>
          </a:solidFill>
          <a:ln w="9525">
            <a:solidFill>
              <a:srgbClr val="FFE1EA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Gerundios</a:t>
            </a:r>
          </a:p>
        </p:txBody>
      </p:sp>
      <p:sp>
        <p:nvSpPr>
          <p:cNvPr id="35882" name="CuadroTexto 16"/>
          <p:cNvSpPr txBox="1">
            <a:spLocks noChangeArrowheads="1"/>
          </p:cNvSpPr>
          <p:nvPr/>
        </p:nvSpPr>
        <p:spPr bwMode="auto">
          <a:xfrm>
            <a:off x="2090738" y="6200775"/>
            <a:ext cx="1533525" cy="338138"/>
          </a:xfrm>
          <a:prstGeom prst="rect">
            <a:avLst/>
          </a:prstGeom>
          <a:solidFill>
            <a:srgbClr val="FFE1EA"/>
          </a:solidFill>
          <a:ln w="9525">
            <a:solidFill>
              <a:srgbClr val="FFE1EA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Determinativos</a:t>
            </a:r>
          </a:p>
        </p:txBody>
      </p:sp>
      <p:sp>
        <p:nvSpPr>
          <p:cNvPr id="35883" name="CuadroTexto 16"/>
          <p:cNvSpPr txBox="1">
            <a:spLocks noChangeArrowheads="1"/>
          </p:cNvSpPr>
          <p:nvPr/>
        </p:nvSpPr>
        <p:spPr bwMode="auto">
          <a:xfrm>
            <a:off x="5457825" y="4395788"/>
            <a:ext cx="739775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-ita</a:t>
            </a:r>
          </a:p>
        </p:txBody>
      </p:sp>
      <p:sp>
        <p:nvSpPr>
          <p:cNvPr id="35884" name="CuadroTexto 16"/>
          <p:cNvSpPr txBox="1">
            <a:spLocks noChangeArrowheads="1"/>
          </p:cNvSpPr>
          <p:nvPr/>
        </p:nvSpPr>
        <p:spPr bwMode="auto">
          <a:xfrm>
            <a:off x="4260850" y="4395788"/>
            <a:ext cx="1044575" cy="33813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cas-</a:t>
            </a:r>
          </a:p>
        </p:txBody>
      </p:sp>
      <p:sp>
        <p:nvSpPr>
          <p:cNvPr id="35885" name="CuadroTexto 16"/>
          <p:cNvSpPr txBox="1">
            <a:spLocks noChangeArrowheads="1"/>
          </p:cNvSpPr>
          <p:nvPr/>
        </p:nvSpPr>
        <p:spPr bwMode="auto">
          <a:xfrm>
            <a:off x="5457825" y="4797425"/>
            <a:ext cx="739775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-ito</a:t>
            </a:r>
          </a:p>
        </p:txBody>
      </p:sp>
      <p:sp>
        <p:nvSpPr>
          <p:cNvPr id="35886" name="CuadroTexto 16"/>
          <p:cNvSpPr txBox="1">
            <a:spLocks noChangeArrowheads="1"/>
          </p:cNvSpPr>
          <p:nvPr/>
        </p:nvSpPr>
        <p:spPr bwMode="auto">
          <a:xfrm>
            <a:off x="4260850" y="4797425"/>
            <a:ext cx="1044575" cy="33813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guap-</a:t>
            </a:r>
          </a:p>
        </p:txBody>
      </p:sp>
      <p:sp>
        <p:nvSpPr>
          <p:cNvPr id="35887" name="CuadroTexto 16"/>
          <p:cNvSpPr txBox="1">
            <a:spLocks noChangeArrowheads="1"/>
          </p:cNvSpPr>
          <p:nvPr/>
        </p:nvSpPr>
        <p:spPr bwMode="auto">
          <a:xfrm>
            <a:off x="5457825" y="5289550"/>
            <a:ext cx="739775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-ita</a:t>
            </a:r>
          </a:p>
        </p:txBody>
      </p:sp>
      <p:sp>
        <p:nvSpPr>
          <p:cNvPr id="35888" name="CuadroTexto 16"/>
          <p:cNvSpPr txBox="1">
            <a:spLocks noChangeArrowheads="1"/>
          </p:cNvSpPr>
          <p:nvPr/>
        </p:nvSpPr>
        <p:spPr bwMode="auto">
          <a:xfrm>
            <a:off x="4260850" y="5289550"/>
            <a:ext cx="1044575" cy="33813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cerqu-</a:t>
            </a:r>
          </a:p>
        </p:txBody>
      </p:sp>
      <p:sp>
        <p:nvSpPr>
          <p:cNvPr id="35889" name="CuadroTexto 16"/>
          <p:cNvSpPr txBox="1">
            <a:spLocks noChangeArrowheads="1"/>
          </p:cNvSpPr>
          <p:nvPr/>
        </p:nvSpPr>
        <p:spPr bwMode="auto">
          <a:xfrm>
            <a:off x="5441950" y="5729288"/>
            <a:ext cx="739775" cy="33813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-ito</a:t>
            </a:r>
          </a:p>
        </p:txBody>
      </p:sp>
      <p:sp>
        <p:nvSpPr>
          <p:cNvPr id="35890" name="CuadroTexto 16"/>
          <p:cNvSpPr txBox="1">
            <a:spLocks noChangeArrowheads="1"/>
          </p:cNvSpPr>
          <p:nvPr/>
        </p:nvSpPr>
        <p:spPr bwMode="auto">
          <a:xfrm>
            <a:off x="4260850" y="5729288"/>
            <a:ext cx="1044575" cy="33813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andand-</a:t>
            </a:r>
          </a:p>
        </p:txBody>
      </p:sp>
      <p:sp>
        <p:nvSpPr>
          <p:cNvPr id="35891" name="CuadroTexto 16"/>
          <p:cNvSpPr txBox="1">
            <a:spLocks noChangeArrowheads="1"/>
          </p:cNvSpPr>
          <p:nvPr/>
        </p:nvSpPr>
        <p:spPr bwMode="auto">
          <a:xfrm>
            <a:off x="5457825" y="6089650"/>
            <a:ext cx="739775" cy="33813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-ito</a:t>
            </a:r>
          </a:p>
        </p:txBody>
      </p:sp>
      <p:sp>
        <p:nvSpPr>
          <p:cNvPr id="35892" name="CuadroTexto 16"/>
          <p:cNvSpPr txBox="1">
            <a:spLocks noChangeArrowheads="1"/>
          </p:cNvSpPr>
          <p:nvPr/>
        </p:nvSpPr>
        <p:spPr bwMode="auto">
          <a:xfrm>
            <a:off x="4276725" y="6089650"/>
            <a:ext cx="1046163" cy="33813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 b="1">
                <a:latin typeface="Calibri" pitchFamily="-93" charset="0"/>
              </a:rPr>
              <a:t>poqu-</a:t>
            </a:r>
          </a:p>
        </p:txBody>
      </p:sp>
      <p:sp>
        <p:nvSpPr>
          <p:cNvPr id="127" name="Abrir llave 126"/>
          <p:cNvSpPr/>
          <p:nvPr/>
        </p:nvSpPr>
        <p:spPr>
          <a:xfrm>
            <a:off x="1839913" y="1112838"/>
            <a:ext cx="209550" cy="12588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600" dirty="0"/>
          </a:p>
        </p:txBody>
      </p:sp>
      <p:sp>
        <p:nvSpPr>
          <p:cNvPr id="128" name="Abrir llave 127"/>
          <p:cNvSpPr/>
          <p:nvPr/>
        </p:nvSpPr>
        <p:spPr>
          <a:xfrm>
            <a:off x="3497263" y="1066800"/>
            <a:ext cx="127000" cy="7381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600" dirty="0"/>
          </a:p>
        </p:txBody>
      </p:sp>
      <p:sp>
        <p:nvSpPr>
          <p:cNvPr id="129" name="Abrir llave 128"/>
          <p:cNvSpPr/>
          <p:nvPr/>
        </p:nvSpPr>
        <p:spPr>
          <a:xfrm>
            <a:off x="3497263" y="1938338"/>
            <a:ext cx="127000" cy="2921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600" dirty="0"/>
          </a:p>
        </p:txBody>
      </p:sp>
      <p:sp>
        <p:nvSpPr>
          <p:cNvPr id="130" name="Abrir llave 129"/>
          <p:cNvSpPr/>
          <p:nvPr/>
        </p:nvSpPr>
        <p:spPr>
          <a:xfrm>
            <a:off x="1839913" y="2741613"/>
            <a:ext cx="196850" cy="13223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600" dirty="0"/>
          </a:p>
        </p:txBody>
      </p:sp>
      <p:sp>
        <p:nvSpPr>
          <p:cNvPr id="131" name="Abrir llave 130"/>
          <p:cNvSpPr/>
          <p:nvPr/>
        </p:nvSpPr>
        <p:spPr>
          <a:xfrm>
            <a:off x="5610225" y="2741613"/>
            <a:ext cx="125413" cy="136683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600" dirty="0"/>
          </a:p>
        </p:txBody>
      </p:sp>
      <p:sp>
        <p:nvSpPr>
          <p:cNvPr id="133" name="Abrir llave 132"/>
          <p:cNvSpPr/>
          <p:nvPr/>
        </p:nvSpPr>
        <p:spPr>
          <a:xfrm>
            <a:off x="1839913" y="4395788"/>
            <a:ext cx="250825" cy="20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sz="1600" dirty="0"/>
          </a:p>
        </p:txBody>
      </p:sp>
      <p:sp>
        <p:nvSpPr>
          <p:cNvPr id="59" name="Marcador de número de diapositiva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16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uadroTexto 3"/>
          <p:cNvSpPr txBox="1">
            <a:spLocks noChangeArrowheads="1"/>
          </p:cNvSpPr>
          <p:nvPr/>
        </p:nvSpPr>
        <p:spPr bwMode="auto">
          <a:xfrm>
            <a:off x="1606550" y="2332038"/>
            <a:ext cx="280988" cy="3416300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AUMENTATIVOS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68525" y="1692275"/>
            <a:ext cx="1114425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FFFFF"/>
                </a:solidFill>
                <a:ea typeface="ＭＳ Ｐゴシック" pitchFamily="-111" charset="-128"/>
                <a:cs typeface="ＭＳ Ｐゴシック" pitchFamily="-111" charset="-128"/>
              </a:rPr>
              <a:t>Valores</a:t>
            </a:r>
          </a:p>
        </p:txBody>
      </p:sp>
      <p:sp>
        <p:nvSpPr>
          <p:cNvPr id="17" name="Abrir llave 16"/>
          <p:cNvSpPr/>
          <p:nvPr/>
        </p:nvSpPr>
        <p:spPr>
          <a:xfrm>
            <a:off x="1887538" y="1306513"/>
            <a:ext cx="280987" cy="50355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04800" y="612775"/>
            <a:ext cx="7535863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3.1. Clases de morfemas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04800" y="114300"/>
            <a:ext cx="7535863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36871" name="CuadroTexto 16"/>
          <p:cNvSpPr txBox="1">
            <a:spLocks noChangeArrowheads="1"/>
          </p:cNvSpPr>
          <p:nvPr/>
        </p:nvSpPr>
        <p:spPr bwMode="auto">
          <a:xfrm>
            <a:off x="6161088" y="2847975"/>
            <a:ext cx="739775" cy="36988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-azo</a:t>
            </a:r>
          </a:p>
        </p:txBody>
      </p:sp>
      <p:sp>
        <p:nvSpPr>
          <p:cNvPr id="36872" name="CuadroTexto 16"/>
          <p:cNvSpPr txBox="1">
            <a:spLocks noChangeArrowheads="1"/>
          </p:cNvSpPr>
          <p:nvPr/>
        </p:nvSpPr>
        <p:spPr bwMode="auto">
          <a:xfrm>
            <a:off x="3479800" y="2847975"/>
            <a:ext cx="1447800" cy="36988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-AZO / -AZA</a:t>
            </a:r>
          </a:p>
        </p:txBody>
      </p:sp>
      <p:sp>
        <p:nvSpPr>
          <p:cNvPr id="36873" name="CuadroTexto 16"/>
          <p:cNvSpPr txBox="1">
            <a:spLocks noChangeArrowheads="1"/>
          </p:cNvSpPr>
          <p:nvPr/>
        </p:nvSpPr>
        <p:spPr bwMode="auto">
          <a:xfrm>
            <a:off x="5114925" y="2847975"/>
            <a:ext cx="842963" cy="36988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buen-</a:t>
            </a:r>
          </a:p>
        </p:txBody>
      </p:sp>
      <p:sp>
        <p:nvSpPr>
          <p:cNvPr id="36874" name="CuadroTexto 16"/>
          <p:cNvSpPr txBox="1">
            <a:spLocks noChangeArrowheads="1"/>
          </p:cNvSpPr>
          <p:nvPr/>
        </p:nvSpPr>
        <p:spPr bwMode="auto">
          <a:xfrm>
            <a:off x="3479800" y="3186113"/>
            <a:ext cx="1447800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-ÓN / -ONA</a:t>
            </a:r>
          </a:p>
        </p:txBody>
      </p:sp>
      <p:sp>
        <p:nvSpPr>
          <p:cNvPr id="50" name="CuadroTexto 16"/>
          <p:cNvSpPr txBox="1">
            <a:spLocks noChangeArrowheads="1"/>
          </p:cNvSpPr>
          <p:nvPr/>
        </p:nvSpPr>
        <p:spPr bwMode="auto">
          <a:xfrm>
            <a:off x="3492500" y="1219200"/>
            <a:ext cx="4167188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000000"/>
                </a:solidFill>
              </a:rPr>
              <a:t>Aumento, admiración, engrandecimiento..</a:t>
            </a:r>
          </a:p>
        </p:txBody>
      </p:sp>
      <p:sp>
        <p:nvSpPr>
          <p:cNvPr id="51" name="CuadroTexto 16"/>
          <p:cNvSpPr txBox="1">
            <a:spLocks noChangeArrowheads="1"/>
          </p:cNvSpPr>
          <p:nvPr/>
        </p:nvSpPr>
        <p:spPr bwMode="auto">
          <a:xfrm>
            <a:off x="3479800" y="1617663"/>
            <a:ext cx="4179888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000000"/>
                </a:solidFill>
              </a:rPr>
              <a:t>Desprecio, rechazo…</a:t>
            </a:r>
          </a:p>
        </p:txBody>
      </p:sp>
      <p:sp>
        <p:nvSpPr>
          <p:cNvPr id="54" name="CuadroTexto 16"/>
          <p:cNvSpPr txBox="1">
            <a:spLocks noChangeArrowheads="1"/>
          </p:cNvSpPr>
          <p:nvPr/>
        </p:nvSpPr>
        <p:spPr bwMode="auto">
          <a:xfrm>
            <a:off x="3467100" y="2038350"/>
            <a:ext cx="4192588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000000"/>
                </a:solidFill>
              </a:rPr>
              <a:t>Cariño…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2168525" y="3332163"/>
            <a:ext cx="1114425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FFFFF"/>
                </a:solidFill>
                <a:ea typeface="ＭＳ Ｐゴシック" pitchFamily="-111" charset="-128"/>
                <a:cs typeface="ＭＳ Ｐゴシック" pitchFamily="-111" charset="-128"/>
              </a:rPr>
              <a:t>Formas</a:t>
            </a:r>
          </a:p>
        </p:txBody>
      </p:sp>
      <p:sp>
        <p:nvSpPr>
          <p:cNvPr id="36879" name="CuadroTexto 16"/>
          <p:cNvSpPr txBox="1">
            <a:spLocks noChangeArrowheads="1"/>
          </p:cNvSpPr>
          <p:nvPr/>
        </p:nvSpPr>
        <p:spPr bwMode="auto">
          <a:xfrm>
            <a:off x="3479800" y="3541713"/>
            <a:ext cx="1447800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-OTE / -OTA</a:t>
            </a:r>
          </a:p>
        </p:txBody>
      </p:sp>
      <p:sp>
        <p:nvSpPr>
          <p:cNvPr id="36880" name="CuadroTexto 16"/>
          <p:cNvSpPr txBox="1">
            <a:spLocks noChangeArrowheads="1"/>
          </p:cNvSpPr>
          <p:nvPr/>
        </p:nvSpPr>
        <p:spPr bwMode="auto">
          <a:xfrm>
            <a:off x="6161088" y="3186113"/>
            <a:ext cx="739775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-ón</a:t>
            </a:r>
          </a:p>
        </p:txBody>
      </p:sp>
      <p:sp>
        <p:nvSpPr>
          <p:cNvPr id="36881" name="CuadroTexto 16"/>
          <p:cNvSpPr txBox="1">
            <a:spLocks noChangeArrowheads="1"/>
          </p:cNvSpPr>
          <p:nvPr/>
        </p:nvSpPr>
        <p:spPr bwMode="auto">
          <a:xfrm>
            <a:off x="5114925" y="3186113"/>
            <a:ext cx="842963" cy="36988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grand-</a:t>
            </a:r>
          </a:p>
        </p:txBody>
      </p:sp>
      <p:sp>
        <p:nvSpPr>
          <p:cNvPr id="36882" name="CuadroTexto 16"/>
          <p:cNvSpPr txBox="1">
            <a:spLocks noChangeArrowheads="1"/>
          </p:cNvSpPr>
          <p:nvPr/>
        </p:nvSpPr>
        <p:spPr bwMode="auto">
          <a:xfrm>
            <a:off x="6161088" y="3541713"/>
            <a:ext cx="739775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-ota</a:t>
            </a:r>
          </a:p>
        </p:txBody>
      </p:sp>
      <p:sp>
        <p:nvSpPr>
          <p:cNvPr id="36883" name="CuadroTexto 16"/>
          <p:cNvSpPr txBox="1">
            <a:spLocks noChangeArrowheads="1"/>
          </p:cNvSpPr>
          <p:nvPr/>
        </p:nvSpPr>
        <p:spPr bwMode="auto">
          <a:xfrm>
            <a:off x="5114925" y="3541713"/>
            <a:ext cx="842963" cy="36988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grand-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2168525" y="4903788"/>
            <a:ext cx="1114425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FFFFFF"/>
                </a:solidFill>
              </a:rPr>
              <a:t>Se pueden añadir a</a:t>
            </a:r>
          </a:p>
        </p:txBody>
      </p:sp>
      <p:sp>
        <p:nvSpPr>
          <p:cNvPr id="36885" name="CuadroTexto 16"/>
          <p:cNvSpPr txBox="1">
            <a:spLocks noChangeArrowheads="1"/>
          </p:cNvSpPr>
          <p:nvPr/>
        </p:nvSpPr>
        <p:spPr bwMode="auto">
          <a:xfrm>
            <a:off x="3533775" y="4500563"/>
            <a:ext cx="1373188" cy="369887"/>
          </a:xfrm>
          <a:prstGeom prst="rect">
            <a:avLst/>
          </a:prstGeom>
          <a:solidFill>
            <a:srgbClr val="FFE1EA"/>
          </a:solidFill>
          <a:ln w="9525">
            <a:solidFill>
              <a:srgbClr val="FFE1EA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Sustantivos</a:t>
            </a:r>
          </a:p>
        </p:txBody>
      </p:sp>
      <p:sp>
        <p:nvSpPr>
          <p:cNvPr id="36886" name="CuadroTexto 16"/>
          <p:cNvSpPr txBox="1">
            <a:spLocks noChangeArrowheads="1"/>
          </p:cNvSpPr>
          <p:nvPr/>
        </p:nvSpPr>
        <p:spPr bwMode="auto">
          <a:xfrm>
            <a:off x="3533775" y="4903788"/>
            <a:ext cx="1373188" cy="369887"/>
          </a:xfrm>
          <a:prstGeom prst="rect">
            <a:avLst/>
          </a:prstGeom>
          <a:solidFill>
            <a:srgbClr val="FFE1EA"/>
          </a:solidFill>
          <a:ln w="9525">
            <a:solidFill>
              <a:srgbClr val="FFE1EA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Adjetivos</a:t>
            </a:r>
          </a:p>
        </p:txBody>
      </p:sp>
      <p:sp>
        <p:nvSpPr>
          <p:cNvPr id="36887" name="CuadroTexto 16"/>
          <p:cNvSpPr txBox="1">
            <a:spLocks noChangeArrowheads="1"/>
          </p:cNvSpPr>
          <p:nvPr/>
        </p:nvSpPr>
        <p:spPr bwMode="auto">
          <a:xfrm>
            <a:off x="3533775" y="5395913"/>
            <a:ext cx="1373188" cy="369887"/>
          </a:xfrm>
          <a:prstGeom prst="rect">
            <a:avLst/>
          </a:prstGeom>
          <a:solidFill>
            <a:srgbClr val="FFE1EA"/>
          </a:solidFill>
          <a:ln w="9525">
            <a:solidFill>
              <a:srgbClr val="FFE1EA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Adverbios</a:t>
            </a:r>
          </a:p>
        </p:txBody>
      </p:sp>
      <p:sp>
        <p:nvSpPr>
          <p:cNvPr id="36888" name="CuadroTexto 16"/>
          <p:cNvSpPr txBox="1">
            <a:spLocks noChangeArrowheads="1"/>
          </p:cNvSpPr>
          <p:nvPr/>
        </p:nvSpPr>
        <p:spPr bwMode="auto">
          <a:xfrm>
            <a:off x="6313488" y="4500563"/>
            <a:ext cx="739775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-aza</a:t>
            </a:r>
          </a:p>
        </p:txBody>
      </p:sp>
      <p:sp>
        <p:nvSpPr>
          <p:cNvPr id="36889" name="CuadroTexto 16"/>
          <p:cNvSpPr txBox="1">
            <a:spLocks noChangeArrowheads="1"/>
          </p:cNvSpPr>
          <p:nvPr/>
        </p:nvSpPr>
        <p:spPr bwMode="auto">
          <a:xfrm>
            <a:off x="5114925" y="4500563"/>
            <a:ext cx="1046163" cy="36988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cas-</a:t>
            </a:r>
          </a:p>
        </p:txBody>
      </p:sp>
      <p:sp>
        <p:nvSpPr>
          <p:cNvPr id="36890" name="CuadroTexto 16"/>
          <p:cNvSpPr txBox="1">
            <a:spLocks noChangeArrowheads="1"/>
          </p:cNvSpPr>
          <p:nvPr/>
        </p:nvSpPr>
        <p:spPr bwMode="auto">
          <a:xfrm>
            <a:off x="6313488" y="4903788"/>
            <a:ext cx="739775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-ote</a:t>
            </a:r>
          </a:p>
        </p:txBody>
      </p:sp>
      <p:sp>
        <p:nvSpPr>
          <p:cNvPr id="36891" name="CuadroTexto 16"/>
          <p:cNvSpPr txBox="1">
            <a:spLocks noChangeArrowheads="1"/>
          </p:cNvSpPr>
          <p:nvPr/>
        </p:nvSpPr>
        <p:spPr bwMode="auto">
          <a:xfrm>
            <a:off x="5114925" y="4903788"/>
            <a:ext cx="1046163" cy="36988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guap-</a:t>
            </a:r>
          </a:p>
        </p:txBody>
      </p:sp>
      <p:sp>
        <p:nvSpPr>
          <p:cNvPr id="36892" name="CuadroTexto 16"/>
          <p:cNvSpPr txBox="1">
            <a:spLocks noChangeArrowheads="1"/>
          </p:cNvSpPr>
          <p:nvPr/>
        </p:nvSpPr>
        <p:spPr bwMode="auto">
          <a:xfrm>
            <a:off x="6313488" y="5395913"/>
            <a:ext cx="739775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-ota</a:t>
            </a:r>
          </a:p>
        </p:txBody>
      </p:sp>
      <p:sp>
        <p:nvSpPr>
          <p:cNvPr id="36893" name="CuadroTexto 16"/>
          <p:cNvSpPr txBox="1">
            <a:spLocks noChangeArrowheads="1"/>
          </p:cNvSpPr>
          <p:nvPr/>
        </p:nvSpPr>
        <p:spPr bwMode="auto">
          <a:xfrm>
            <a:off x="5114925" y="5395913"/>
            <a:ext cx="1046163" cy="36988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arrib-</a:t>
            </a:r>
          </a:p>
        </p:txBody>
      </p:sp>
      <p:sp>
        <p:nvSpPr>
          <p:cNvPr id="127" name="Abrir llave 126"/>
          <p:cNvSpPr/>
          <p:nvPr/>
        </p:nvSpPr>
        <p:spPr>
          <a:xfrm>
            <a:off x="3282950" y="1219200"/>
            <a:ext cx="209550" cy="12588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30" name="Abrir llave 129"/>
          <p:cNvSpPr/>
          <p:nvPr/>
        </p:nvSpPr>
        <p:spPr>
          <a:xfrm>
            <a:off x="3270250" y="2847975"/>
            <a:ext cx="196850" cy="9858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33" name="Abrir llave 132"/>
          <p:cNvSpPr/>
          <p:nvPr/>
        </p:nvSpPr>
        <p:spPr>
          <a:xfrm>
            <a:off x="3282950" y="4500563"/>
            <a:ext cx="250825" cy="11874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33" name="Marcador de número de diapositiva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17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uadroTexto 3"/>
          <p:cNvSpPr txBox="1">
            <a:spLocks noChangeArrowheads="1"/>
          </p:cNvSpPr>
          <p:nvPr/>
        </p:nvSpPr>
        <p:spPr bwMode="auto">
          <a:xfrm>
            <a:off x="1606550" y="2332038"/>
            <a:ext cx="280988" cy="3140075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DESPECTIVOS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155825" y="1546225"/>
            <a:ext cx="1114425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FFFFF"/>
                </a:solidFill>
                <a:ea typeface="ＭＳ Ｐゴシック" pitchFamily="-111" charset="-128"/>
                <a:cs typeface="ＭＳ Ｐゴシック" pitchFamily="-111" charset="-128"/>
              </a:rPr>
              <a:t>Valores</a:t>
            </a:r>
          </a:p>
        </p:txBody>
      </p:sp>
      <p:sp>
        <p:nvSpPr>
          <p:cNvPr id="17" name="Abrir llave 16"/>
          <p:cNvSpPr/>
          <p:nvPr/>
        </p:nvSpPr>
        <p:spPr>
          <a:xfrm>
            <a:off x="1887538" y="1306513"/>
            <a:ext cx="280987" cy="50355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21" name="CuadroTexto 20"/>
          <p:cNvSpPr txBox="1"/>
          <p:nvPr/>
        </p:nvSpPr>
        <p:spPr>
          <a:xfrm>
            <a:off x="304800" y="612775"/>
            <a:ext cx="7535863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3.1. Clases de morfemas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04800" y="114300"/>
            <a:ext cx="7535863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37895" name="CuadroTexto 16"/>
          <p:cNvSpPr txBox="1">
            <a:spLocks noChangeArrowheads="1"/>
          </p:cNvSpPr>
          <p:nvPr/>
        </p:nvSpPr>
        <p:spPr bwMode="auto">
          <a:xfrm>
            <a:off x="6586538" y="2185988"/>
            <a:ext cx="933450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-ajo</a:t>
            </a:r>
          </a:p>
        </p:txBody>
      </p:sp>
      <p:sp>
        <p:nvSpPr>
          <p:cNvPr id="37896" name="CuadroTexto 16"/>
          <p:cNvSpPr txBox="1">
            <a:spLocks noChangeArrowheads="1"/>
          </p:cNvSpPr>
          <p:nvPr/>
        </p:nvSpPr>
        <p:spPr bwMode="auto">
          <a:xfrm>
            <a:off x="3533775" y="2200275"/>
            <a:ext cx="1447800" cy="36988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-AJO / -AJA</a:t>
            </a:r>
          </a:p>
        </p:txBody>
      </p:sp>
      <p:sp>
        <p:nvSpPr>
          <p:cNvPr id="37897" name="CuadroTexto 16"/>
          <p:cNvSpPr txBox="1">
            <a:spLocks noChangeArrowheads="1"/>
          </p:cNvSpPr>
          <p:nvPr/>
        </p:nvSpPr>
        <p:spPr bwMode="auto">
          <a:xfrm>
            <a:off x="5441950" y="2185988"/>
            <a:ext cx="992188" cy="36988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pequeñ-</a:t>
            </a:r>
          </a:p>
        </p:txBody>
      </p:sp>
      <p:sp>
        <p:nvSpPr>
          <p:cNvPr id="37898" name="CuadroTexto 16"/>
          <p:cNvSpPr txBox="1">
            <a:spLocks noChangeArrowheads="1"/>
          </p:cNvSpPr>
          <p:nvPr/>
        </p:nvSpPr>
        <p:spPr bwMode="auto">
          <a:xfrm>
            <a:off x="3533775" y="2538413"/>
            <a:ext cx="1447800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-EJO / -EJA</a:t>
            </a:r>
          </a:p>
        </p:txBody>
      </p:sp>
      <p:sp>
        <p:nvSpPr>
          <p:cNvPr id="50" name="CuadroTexto 16"/>
          <p:cNvSpPr txBox="1">
            <a:spLocks noChangeArrowheads="1"/>
          </p:cNvSpPr>
          <p:nvPr/>
        </p:nvSpPr>
        <p:spPr bwMode="auto">
          <a:xfrm>
            <a:off x="3479800" y="1511300"/>
            <a:ext cx="4167188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Desprecio, mezclado a veces con afecto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2155825" y="2555875"/>
            <a:ext cx="1114425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FFFFF"/>
                </a:solidFill>
                <a:ea typeface="ＭＳ Ｐゴシック" pitchFamily="-111" charset="-128"/>
                <a:cs typeface="ＭＳ Ｐゴシック" pitchFamily="-111" charset="-128"/>
              </a:rPr>
              <a:t>Formas</a:t>
            </a:r>
          </a:p>
        </p:txBody>
      </p:sp>
      <p:sp>
        <p:nvSpPr>
          <p:cNvPr id="37901" name="CuadroTexto 16"/>
          <p:cNvSpPr txBox="1">
            <a:spLocks noChangeArrowheads="1"/>
          </p:cNvSpPr>
          <p:nvPr/>
        </p:nvSpPr>
        <p:spPr bwMode="auto">
          <a:xfrm>
            <a:off x="6586538" y="2524125"/>
            <a:ext cx="933450" cy="36988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-eja</a:t>
            </a:r>
          </a:p>
        </p:txBody>
      </p:sp>
      <p:sp>
        <p:nvSpPr>
          <p:cNvPr id="37902" name="CuadroTexto 16"/>
          <p:cNvSpPr txBox="1">
            <a:spLocks noChangeArrowheads="1"/>
          </p:cNvSpPr>
          <p:nvPr/>
        </p:nvSpPr>
        <p:spPr bwMode="auto">
          <a:xfrm>
            <a:off x="5441950" y="2524125"/>
            <a:ext cx="992188" cy="36988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call-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2168525" y="5097463"/>
            <a:ext cx="1114425" cy="9239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FFFFFF"/>
                </a:solidFill>
              </a:rPr>
              <a:t>Se pueden añadir a</a:t>
            </a:r>
          </a:p>
        </p:txBody>
      </p:sp>
      <p:sp>
        <p:nvSpPr>
          <p:cNvPr id="37904" name="CuadroTexto 16"/>
          <p:cNvSpPr txBox="1">
            <a:spLocks noChangeArrowheads="1"/>
          </p:cNvSpPr>
          <p:nvPr/>
        </p:nvSpPr>
        <p:spPr bwMode="auto">
          <a:xfrm>
            <a:off x="3533775" y="4794250"/>
            <a:ext cx="1373188" cy="369888"/>
          </a:xfrm>
          <a:prstGeom prst="rect">
            <a:avLst/>
          </a:prstGeom>
          <a:solidFill>
            <a:srgbClr val="FFE1EA"/>
          </a:solidFill>
          <a:ln w="9525">
            <a:solidFill>
              <a:srgbClr val="FFE1EA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Sustantivos</a:t>
            </a:r>
          </a:p>
        </p:txBody>
      </p:sp>
      <p:sp>
        <p:nvSpPr>
          <p:cNvPr id="37905" name="CuadroTexto 16"/>
          <p:cNvSpPr txBox="1">
            <a:spLocks noChangeArrowheads="1"/>
          </p:cNvSpPr>
          <p:nvPr/>
        </p:nvSpPr>
        <p:spPr bwMode="auto">
          <a:xfrm>
            <a:off x="3533775" y="5197475"/>
            <a:ext cx="1373188" cy="369888"/>
          </a:xfrm>
          <a:prstGeom prst="rect">
            <a:avLst/>
          </a:prstGeom>
          <a:solidFill>
            <a:srgbClr val="FFE1EA"/>
          </a:solidFill>
          <a:ln w="9525">
            <a:solidFill>
              <a:srgbClr val="FFE1EA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Adjetivos</a:t>
            </a:r>
          </a:p>
        </p:txBody>
      </p:sp>
      <p:sp>
        <p:nvSpPr>
          <p:cNvPr id="37906" name="CuadroTexto 16"/>
          <p:cNvSpPr txBox="1">
            <a:spLocks noChangeArrowheads="1"/>
          </p:cNvSpPr>
          <p:nvPr/>
        </p:nvSpPr>
        <p:spPr bwMode="auto">
          <a:xfrm>
            <a:off x="3533775" y="5689600"/>
            <a:ext cx="1373188" cy="369888"/>
          </a:xfrm>
          <a:prstGeom prst="rect">
            <a:avLst/>
          </a:prstGeom>
          <a:solidFill>
            <a:srgbClr val="FFE1EA"/>
          </a:solidFill>
          <a:ln w="9525">
            <a:solidFill>
              <a:srgbClr val="FFE1EA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Adverbios</a:t>
            </a:r>
          </a:p>
        </p:txBody>
      </p:sp>
      <p:sp>
        <p:nvSpPr>
          <p:cNvPr id="37907" name="CuadroTexto 16"/>
          <p:cNvSpPr txBox="1">
            <a:spLocks noChangeArrowheads="1"/>
          </p:cNvSpPr>
          <p:nvPr/>
        </p:nvSpPr>
        <p:spPr bwMode="auto">
          <a:xfrm>
            <a:off x="6762750" y="4794250"/>
            <a:ext cx="739775" cy="36988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-aza</a:t>
            </a:r>
          </a:p>
        </p:txBody>
      </p:sp>
      <p:sp>
        <p:nvSpPr>
          <p:cNvPr id="37908" name="CuadroTexto 16"/>
          <p:cNvSpPr txBox="1">
            <a:spLocks noChangeArrowheads="1"/>
          </p:cNvSpPr>
          <p:nvPr/>
        </p:nvSpPr>
        <p:spPr bwMode="auto">
          <a:xfrm>
            <a:off x="5564188" y="4794250"/>
            <a:ext cx="1046162" cy="36988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cas-</a:t>
            </a:r>
          </a:p>
        </p:txBody>
      </p:sp>
      <p:sp>
        <p:nvSpPr>
          <p:cNvPr id="37909" name="CuadroTexto 16"/>
          <p:cNvSpPr txBox="1">
            <a:spLocks noChangeArrowheads="1"/>
          </p:cNvSpPr>
          <p:nvPr/>
        </p:nvSpPr>
        <p:spPr bwMode="auto">
          <a:xfrm>
            <a:off x="6762750" y="5197475"/>
            <a:ext cx="739775" cy="36988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-ote</a:t>
            </a:r>
          </a:p>
        </p:txBody>
      </p:sp>
      <p:sp>
        <p:nvSpPr>
          <p:cNvPr id="37910" name="CuadroTexto 16"/>
          <p:cNvSpPr txBox="1">
            <a:spLocks noChangeArrowheads="1"/>
          </p:cNvSpPr>
          <p:nvPr/>
        </p:nvSpPr>
        <p:spPr bwMode="auto">
          <a:xfrm>
            <a:off x="5564188" y="5197475"/>
            <a:ext cx="1046162" cy="36988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guap-</a:t>
            </a:r>
          </a:p>
        </p:txBody>
      </p:sp>
      <p:sp>
        <p:nvSpPr>
          <p:cNvPr id="37911" name="CuadroTexto 16"/>
          <p:cNvSpPr txBox="1">
            <a:spLocks noChangeArrowheads="1"/>
          </p:cNvSpPr>
          <p:nvPr/>
        </p:nvSpPr>
        <p:spPr bwMode="auto">
          <a:xfrm>
            <a:off x="6762750" y="5689600"/>
            <a:ext cx="739775" cy="36988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-ota</a:t>
            </a:r>
          </a:p>
        </p:txBody>
      </p:sp>
      <p:sp>
        <p:nvSpPr>
          <p:cNvPr id="37912" name="CuadroTexto 16"/>
          <p:cNvSpPr txBox="1">
            <a:spLocks noChangeArrowheads="1"/>
          </p:cNvSpPr>
          <p:nvPr/>
        </p:nvSpPr>
        <p:spPr bwMode="auto">
          <a:xfrm>
            <a:off x="5564188" y="5689600"/>
            <a:ext cx="1046162" cy="36988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arrib-</a:t>
            </a:r>
          </a:p>
        </p:txBody>
      </p:sp>
      <p:sp>
        <p:nvSpPr>
          <p:cNvPr id="127" name="Abrir llave 126"/>
          <p:cNvSpPr/>
          <p:nvPr/>
        </p:nvSpPr>
        <p:spPr>
          <a:xfrm>
            <a:off x="3308350" y="1455738"/>
            <a:ext cx="184150" cy="4730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30" name="Abrir llave 129"/>
          <p:cNvSpPr/>
          <p:nvPr/>
        </p:nvSpPr>
        <p:spPr>
          <a:xfrm>
            <a:off x="3295650" y="2200275"/>
            <a:ext cx="238125" cy="230028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33" name="Abrir llave 132"/>
          <p:cNvSpPr/>
          <p:nvPr/>
        </p:nvSpPr>
        <p:spPr>
          <a:xfrm>
            <a:off x="3282950" y="4794250"/>
            <a:ext cx="250825" cy="11874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37916" name="CuadroTexto 16"/>
          <p:cNvSpPr txBox="1">
            <a:spLocks noChangeArrowheads="1"/>
          </p:cNvSpPr>
          <p:nvPr/>
        </p:nvSpPr>
        <p:spPr bwMode="auto">
          <a:xfrm>
            <a:off x="6586538" y="2968625"/>
            <a:ext cx="933450" cy="36988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-acho</a:t>
            </a:r>
          </a:p>
        </p:txBody>
      </p:sp>
      <p:sp>
        <p:nvSpPr>
          <p:cNvPr id="37917" name="CuadroTexto 16"/>
          <p:cNvSpPr txBox="1">
            <a:spLocks noChangeArrowheads="1"/>
          </p:cNvSpPr>
          <p:nvPr/>
        </p:nvSpPr>
        <p:spPr bwMode="auto">
          <a:xfrm>
            <a:off x="3533775" y="2982913"/>
            <a:ext cx="1447800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-ACHO </a:t>
            </a:r>
          </a:p>
        </p:txBody>
      </p:sp>
      <p:sp>
        <p:nvSpPr>
          <p:cNvPr id="37918" name="CuadroTexto 16"/>
          <p:cNvSpPr txBox="1">
            <a:spLocks noChangeArrowheads="1"/>
          </p:cNvSpPr>
          <p:nvPr/>
        </p:nvSpPr>
        <p:spPr bwMode="auto">
          <a:xfrm>
            <a:off x="5441950" y="2968625"/>
            <a:ext cx="992188" cy="36988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ric-</a:t>
            </a:r>
          </a:p>
        </p:txBody>
      </p:sp>
      <p:sp>
        <p:nvSpPr>
          <p:cNvPr id="37919" name="CuadroTexto 16"/>
          <p:cNvSpPr txBox="1">
            <a:spLocks noChangeArrowheads="1"/>
          </p:cNvSpPr>
          <p:nvPr/>
        </p:nvSpPr>
        <p:spPr bwMode="auto">
          <a:xfrm>
            <a:off x="3533775" y="3319463"/>
            <a:ext cx="1447800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-ATO</a:t>
            </a:r>
          </a:p>
        </p:txBody>
      </p:sp>
      <p:sp>
        <p:nvSpPr>
          <p:cNvPr id="37920" name="CuadroTexto 16"/>
          <p:cNvSpPr txBox="1">
            <a:spLocks noChangeArrowheads="1"/>
          </p:cNvSpPr>
          <p:nvPr/>
        </p:nvSpPr>
        <p:spPr bwMode="auto">
          <a:xfrm>
            <a:off x="6586538" y="3305175"/>
            <a:ext cx="933450" cy="36988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-ato</a:t>
            </a:r>
          </a:p>
        </p:txBody>
      </p:sp>
      <p:sp>
        <p:nvSpPr>
          <p:cNvPr id="37921" name="CuadroTexto 16"/>
          <p:cNvSpPr txBox="1">
            <a:spLocks noChangeArrowheads="1"/>
          </p:cNvSpPr>
          <p:nvPr/>
        </p:nvSpPr>
        <p:spPr bwMode="auto">
          <a:xfrm>
            <a:off x="5441950" y="3305175"/>
            <a:ext cx="992188" cy="36988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ceg-</a:t>
            </a:r>
          </a:p>
        </p:txBody>
      </p:sp>
      <p:sp>
        <p:nvSpPr>
          <p:cNvPr id="37922" name="CuadroTexto 16"/>
          <p:cNvSpPr txBox="1">
            <a:spLocks noChangeArrowheads="1"/>
          </p:cNvSpPr>
          <p:nvPr/>
        </p:nvSpPr>
        <p:spPr bwMode="auto">
          <a:xfrm>
            <a:off x="6586538" y="3729038"/>
            <a:ext cx="933450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-orrio</a:t>
            </a:r>
          </a:p>
        </p:txBody>
      </p:sp>
      <p:sp>
        <p:nvSpPr>
          <p:cNvPr id="37923" name="CuadroTexto 16"/>
          <p:cNvSpPr txBox="1">
            <a:spLocks noChangeArrowheads="1"/>
          </p:cNvSpPr>
          <p:nvPr/>
        </p:nvSpPr>
        <p:spPr bwMode="auto">
          <a:xfrm>
            <a:off x="3533775" y="3743325"/>
            <a:ext cx="1447800" cy="36988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-ORRIO</a:t>
            </a:r>
          </a:p>
        </p:txBody>
      </p:sp>
      <p:sp>
        <p:nvSpPr>
          <p:cNvPr id="37924" name="CuadroTexto 16"/>
          <p:cNvSpPr txBox="1">
            <a:spLocks noChangeArrowheads="1"/>
          </p:cNvSpPr>
          <p:nvPr/>
        </p:nvSpPr>
        <p:spPr bwMode="auto">
          <a:xfrm>
            <a:off x="5441950" y="3729038"/>
            <a:ext cx="992188" cy="36988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vill-</a:t>
            </a:r>
          </a:p>
        </p:txBody>
      </p:sp>
      <p:sp>
        <p:nvSpPr>
          <p:cNvPr id="37925" name="CuadroTexto 16"/>
          <p:cNvSpPr txBox="1">
            <a:spLocks noChangeArrowheads="1"/>
          </p:cNvSpPr>
          <p:nvPr/>
        </p:nvSpPr>
        <p:spPr bwMode="auto">
          <a:xfrm>
            <a:off x="3533775" y="4079875"/>
            <a:ext cx="1447800" cy="36988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-UCHO</a:t>
            </a:r>
          </a:p>
        </p:txBody>
      </p:sp>
      <p:sp>
        <p:nvSpPr>
          <p:cNvPr id="37926" name="CuadroTexto 16"/>
          <p:cNvSpPr txBox="1">
            <a:spLocks noChangeArrowheads="1"/>
          </p:cNvSpPr>
          <p:nvPr/>
        </p:nvSpPr>
        <p:spPr bwMode="auto">
          <a:xfrm>
            <a:off x="6586538" y="4065588"/>
            <a:ext cx="933450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-úcho</a:t>
            </a:r>
          </a:p>
        </p:txBody>
      </p:sp>
      <p:sp>
        <p:nvSpPr>
          <p:cNvPr id="37927" name="CuadroTexto 16"/>
          <p:cNvSpPr txBox="1">
            <a:spLocks noChangeArrowheads="1"/>
          </p:cNvSpPr>
          <p:nvPr/>
        </p:nvSpPr>
        <p:spPr bwMode="auto">
          <a:xfrm>
            <a:off x="5441950" y="4065588"/>
            <a:ext cx="992188" cy="36988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fe-</a:t>
            </a:r>
          </a:p>
        </p:txBody>
      </p:sp>
      <p:sp>
        <p:nvSpPr>
          <p:cNvPr id="40" name="Marcador de número de diapositiva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18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4625" y="2346325"/>
            <a:ext cx="1692275" cy="369888"/>
          </a:xfrm>
          <a:prstGeom prst="rect">
            <a:avLst/>
          </a:prstGeom>
          <a:solidFill>
            <a:srgbClr val="B7F904"/>
          </a:solidFill>
          <a:ln>
            <a:solidFill>
              <a:srgbClr val="B7F90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  <a:ea typeface="ＭＳ Ｐゴシック" pitchFamily="-111" charset="-128"/>
                <a:cs typeface="ＭＳ Ｐゴシック" pitchFamily="-111" charset="-128"/>
              </a:rPr>
              <a:t>SUPERLATIVOS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04800" y="612775"/>
            <a:ext cx="7535863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3.1. Clases de morfemas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04800" y="114300"/>
            <a:ext cx="7535863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38917" name="CuadroTexto 16"/>
          <p:cNvSpPr txBox="1">
            <a:spLocks noChangeArrowheads="1"/>
          </p:cNvSpPr>
          <p:nvPr/>
        </p:nvSpPr>
        <p:spPr bwMode="auto">
          <a:xfrm>
            <a:off x="7500938" y="2747963"/>
            <a:ext cx="933450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-érrimo</a:t>
            </a:r>
          </a:p>
        </p:txBody>
      </p:sp>
      <p:sp>
        <p:nvSpPr>
          <p:cNvPr id="38918" name="CuadroTexto 16"/>
          <p:cNvSpPr txBox="1">
            <a:spLocks noChangeArrowheads="1"/>
          </p:cNvSpPr>
          <p:nvPr/>
        </p:nvSpPr>
        <p:spPr bwMode="auto">
          <a:xfrm>
            <a:off x="3575050" y="2401888"/>
            <a:ext cx="2201863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-ÍSIMO / -ÍSIMA</a:t>
            </a:r>
          </a:p>
        </p:txBody>
      </p:sp>
      <p:sp>
        <p:nvSpPr>
          <p:cNvPr id="38919" name="CuadroTexto 16"/>
          <p:cNvSpPr txBox="1">
            <a:spLocks noChangeArrowheads="1"/>
          </p:cNvSpPr>
          <p:nvPr/>
        </p:nvSpPr>
        <p:spPr bwMode="auto">
          <a:xfrm>
            <a:off x="6113463" y="2363788"/>
            <a:ext cx="1114425" cy="368300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pequeñ-</a:t>
            </a:r>
          </a:p>
        </p:txBody>
      </p:sp>
      <p:sp>
        <p:nvSpPr>
          <p:cNvPr id="38920" name="CuadroTexto 16"/>
          <p:cNvSpPr txBox="1">
            <a:spLocks noChangeArrowheads="1"/>
          </p:cNvSpPr>
          <p:nvPr/>
        </p:nvSpPr>
        <p:spPr bwMode="auto">
          <a:xfrm>
            <a:off x="3508375" y="2865438"/>
            <a:ext cx="2268538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-ÉRRIMO /-ÉRRIMA</a:t>
            </a:r>
          </a:p>
        </p:txBody>
      </p:sp>
      <p:sp>
        <p:nvSpPr>
          <p:cNvPr id="50" name="CuadroTexto 16"/>
          <p:cNvSpPr txBox="1">
            <a:spLocks noChangeArrowheads="1"/>
          </p:cNvSpPr>
          <p:nvPr/>
        </p:nvSpPr>
        <p:spPr bwMode="auto">
          <a:xfrm>
            <a:off x="2155825" y="1328738"/>
            <a:ext cx="6059488" cy="647700"/>
          </a:xfrm>
          <a:prstGeom prst="rect">
            <a:avLst/>
          </a:prstGeom>
          <a:ln>
            <a:solidFill>
              <a:srgbClr val="B7F904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000000"/>
                </a:solidFill>
              </a:rPr>
              <a:t>Sirven para formar el grado superlativo absoluto de los adjetivos mediante  sufijación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2155825" y="2640013"/>
            <a:ext cx="1114425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FFFFF"/>
                </a:solidFill>
                <a:ea typeface="ＭＳ Ｐゴシック" pitchFamily="-111" charset="-128"/>
                <a:cs typeface="ＭＳ Ｐゴシック" pitchFamily="-111" charset="-128"/>
              </a:rPr>
              <a:t>Formas</a:t>
            </a:r>
          </a:p>
        </p:txBody>
      </p:sp>
      <p:sp>
        <p:nvSpPr>
          <p:cNvPr id="38923" name="CuadroTexto 16"/>
          <p:cNvSpPr txBox="1">
            <a:spLocks noChangeArrowheads="1"/>
          </p:cNvSpPr>
          <p:nvPr/>
        </p:nvSpPr>
        <p:spPr bwMode="auto">
          <a:xfrm>
            <a:off x="7500938" y="2314575"/>
            <a:ext cx="933450" cy="36988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-ísimo</a:t>
            </a:r>
          </a:p>
        </p:txBody>
      </p:sp>
      <p:sp>
        <p:nvSpPr>
          <p:cNvPr id="38924" name="CuadroTexto 16"/>
          <p:cNvSpPr txBox="1">
            <a:spLocks noChangeArrowheads="1"/>
          </p:cNvSpPr>
          <p:nvPr/>
        </p:nvSpPr>
        <p:spPr bwMode="auto">
          <a:xfrm>
            <a:off x="6235700" y="2863850"/>
            <a:ext cx="992188" cy="36988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paup-</a:t>
            </a:r>
          </a:p>
        </p:txBody>
      </p:sp>
      <p:sp>
        <p:nvSpPr>
          <p:cNvPr id="127" name="Abrir llave 126"/>
          <p:cNvSpPr/>
          <p:nvPr/>
        </p:nvSpPr>
        <p:spPr>
          <a:xfrm>
            <a:off x="1887538" y="1328738"/>
            <a:ext cx="184150" cy="199231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130" name="Abrir llave 129"/>
          <p:cNvSpPr/>
          <p:nvPr/>
        </p:nvSpPr>
        <p:spPr>
          <a:xfrm>
            <a:off x="3295650" y="2338388"/>
            <a:ext cx="238125" cy="8191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40" name="CuadroTexto 6"/>
          <p:cNvSpPr txBox="1"/>
          <p:nvPr/>
        </p:nvSpPr>
        <p:spPr>
          <a:xfrm>
            <a:off x="336550" y="4570413"/>
            <a:ext cx="1563688" cy="369887"/>
          </a:xfrm>
          <a:prstGeom prst="rect">
            <a:avLst/>
          </a:prstGeom>
          <a:solidFill>
            <a:srgbClr val="B7F904"/>
          </a:solidFill>
          <a:ln>
            <a:solidFill>
              <a:srgbClr val="B7F90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  <a:ea typeface="ＭＳ Ｐゴシック" pitchFamily="-111" charset="-128"/>
                <a:cs typeface="ＭＳ Ｐゴシック" pitchFamily="-111" charset="-128"/>
              </a:rPr>
              <a:t>FAMILIARES</a:t>
            </a:r>
          </a:p>
        </p:txBody>
      </p:sp>
      <p:sp>
        <p:nvSpPr>
          <p:cNvPr id="38928" name="CuadroTexto 16"/>
          <p:cNvSpPr txBox="1">
            <a:spLocks noChangeArrowheads="1"/>
          </p:cNvSpPr>
          <p:nvPr/>
        </p:nvSpPr>
        <p:spPr bwMode="auto">
          <a:xfrm>
            <a:off x="5127625" y="4832350"/>
            <a:ext cx="933450" cy="368300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-eras</a:t>
            </a:r>
          </a:p>
        </p:txBody>
      </p:sp>
      <p:sp>
        <p:nvSpPr>
          <p:cNvPr id="38929" name="CuadroTexto 16"/>
          <p:cNvSpPr txBox="1">
            <a:spLocks noChangeArrowheads="1"/>
          </p:cNvSpPr>
          <p:nvPr/>
        </p:nvSpPr>
        <p:spPr bwMode="auto">
          <a:xfrm>
            <a:off x="4090988" y="4392613"/>
            <a:ext cx="931862" cy="36988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viv-</a:t>
            </a:r>
          </a:p>
        </p:txBody>
      </p:sp>
      <p:sp>
        <p:nvSpPr>
          <p:cNvPr id="46" name="CuadroTexto 16"/>
          <p:cNvSpPr txBox="1">
            <a:spLocks noChangeArrowheads="1"/>
          </p:cNvSpPr>
          <p:nvPr/>
        </p:nvSpPr>
        <p:spPr bwMode="auto">
          <a:xfrm>
            <a:off x="2200275" y="3603625"/>
            <a:ext cx="6015038" cy="646113"/>
          </a:xfrm>
          <a:prstGeom prst="rect">
            <a:avLst/>
          </a:prstGeom>
          <a:ln>
            <a:solidFill>
              <a:srgbClr val="B7F904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000000"/>
                </a:solidFill>
              </a:rPr>
              <a:t>Algunos sufijos potestativos encierran significados de ironía, desprecio, etc., pero tienen un marcado carácter familiar.</a:t>
            </a:r>
          </a:p>
        </p:txBody>
      </p:sp>
      <p:sp>
        <p:nvSpPr>
          <p:cNvPr id="38931" name="CuadroTexto 16"/>
          <p:cNvSpPr txBox="1">
            <a:spLocks noChangeArrowheads="1"/>
          </p:cNvSpPr>
          <p:nvPr/>
        </p:nvSpPr>
        <p:spPr bwMode="auto">
          <a:xfrm>
            <a:off x="5127625" y="4392613"/>
            <a:ext cx="933450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-ales</a:t>
            </a:r>
          </a:p>
        </p:txBody>
      </p:sp>
      <p:sp>
        <p:nvSpPr>
          <p:cNvPr id="38932" name="CuadroTexto 16"/>
          <p:cNvSpPr txBox="1">
            <a:spLocks noChangeArrowheads="1"/>
          </p:cNvSpPr>
          <p:nvPr/>
        </p:nvSpPr>
        <p:spPr bwMode="auto">
          <a:xfrm>
            <a:off x="4090988" y="4824413"/>
            <a:ext cx="931862" cy="368300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guap-</a:t>
            </a:r>
          </a:p>
        </p:txBody>
      </p:sp>
      <p:sp>
        <p:nvSpPr>
          <p:cNvPr id="51" name="Abrir llave 126"/>
          <p:cNvSpPr/>
          <p:nvPr/>
        </p:nvSpPr>
        <p:spPr>
          <a:xfrm>
            <a:off x="1919288" y="3603625"/>
            <a:ext cx="249237" cy="22272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38934" name="CuadroTexto 16"/>
          <p:cNvSpPr txBox="1">
            <a:spLocks noChangeArrowheads="1"/>
          </p:cNvSpPr>
          <p:nvPr/>
        </p:nvSpPr>
        <p:spPr bwMode="auto">
          <a:xfrm>
            <a:off x="5127625" y="5707063"/>
            <a:ext cx="933450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-olis</a:t>
            </a:r>
          </a:p>
        </p:txBody>
      </p:sp>
      <p:sp>
        <p:nvSpPr>
          <p:cNvPr id="38935" name="CuadroTexto 16"/>
          <p:cNvSpPr txBox="1">
            <a:spLocks noChangeArrowheads="1"/>
          </p:cNvSpPr>
          <p:nvPr/>
        </p:nvSpPr>
        <p:spPr bwMode="auto">
          <a:xfrm>
            <a:off x="4090988" y="5268913"/>
            <a:ext cx="931862" cy="368300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fresc-</a:t>
            </a:r>
          </a:p>
        </p:txBody>
      </p:sp>
      <p:sp>
        <p:nvSpPr>
          <p:cNvPr id="38936" name="CuadroTexto 16"/>
          <p:cNvSpPr txBox="1">
            <a:spLocks noChangeArrowheads="1"/>
          </p:cNvSpPr>
          <p:nvPr/>
        </p:nvSpPr>
        <p:spPr bwMode="auto">
          <a:xfrm>
            <a:off x="5127625" y="5268913"/>
            <a:ext cx="933450" cy="368300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-ales</a:t>
            </a:r>
          </a:p>
        </p:txBody>
      </p:sp>
      <p:sp>
        <p:nvSpPr>
          <p:cNvPr id="38937" name="CuadroTexto 16"/>
          <p:cNvSpPr txBox="1">
            <a:spLocks noChangeArrowheads="1"/>
          </p:cNvSpPr>
          <p:nvPr/>
        </p:nvSpPr>
        <p:spPr bwMode="auto">
          <a:xfrm>
            <a:off x="4090988" y="5699125"/>
            <a:ext cx="931862" cy="36988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fin-</a:t>
            </a:r>
          </a:p>
        </p:txBody>
      </p:sp>
      <p:sp>
        <p:nvSpPr>
          <p:cNvPr id="26" name="Marcador de número de diapos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19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2413" y="284163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rgbClr val="FFFFFF"/>
                </a:solidFill>
                <a:ea typeface="ＭＳ Ｐゴシック" pitchFamily="1" charset="-128"/>
              </a:rPr>
              <a:t>1. UNIDADES DE LA LENGUA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2413" y="944563"/>
            <a:ext cx="8426450" cy="338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>
                <a:solidFill>
                  <a:srgbClr val="000000"/>
                </a:solidFill>
              </a:rPr>
              <a:t>Las </a:t>
            </a:r>
            <a:r>
              <a:rPr lang="es-ES_tradnl" sz="1600" b="1">
                <a:solidFill>
                  <a:srgbClr val="FF0000"/>
                </a:solidFill>
              </a:rPr>
              <a:t>PALABRAS</a:t>
            </a:r>
            <a:r>
              <a:rPr lang="es-ES_tradnl" sz="1600">
                <a:solidFill>
                  <a:srgbClr val="000000"/>
                </a:solidFill>
              </a:rPr>
              <a:t> son las unidades de la lengua más fácilmente identificables: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28675" y="1984375"/>
            <a:ext cx="2278063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1600" dirty="0">
                <a:solidFill>
                  <a:srgbClr val="000000"/>
                </a:solidFill>
                <a:ea typeface="ＭＳ Ｐゴシック" pitchFamily="1" charset="-128"/>
              </a:rPr>
              <a:t>Pueden </a:t>
            </a:r>
            <a:r>
              <a:rPr lang="es-ES_tradnl" sz="1600" b="1" dirty="0">
                <a:solidFill>
                  <a:srgbClr val="FF0000"/>
                </a:solidFill>
                <a:ea typeface="ＭＳ Ｐゴシック" pitchFamily="1" charset="-128"/>
              </a:rPr>
              <a:t>ser aisladas unas de otras en el discurso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89325" y="1984375"/>
            <a:ext cx="2241550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1600">
                <a:solidFill>
                  <a:srgbClr val="000000"/>
                </a:solidFill>
              </a:rPr>
              <a:t>Están </a:t>
            </a:r>
            <a:r>
              <a:rPr lang="es-ES_tradnl" sz="1600" b="1">
                <a:solidFill>
                  <a:srgbClr val="FF0000"/>
                </a:solidFill>
              </a:rPr>
              <a:t>dotadas de significado</a:t>
            </a:r>
            <a:r>
              <a:rPr lang="es-ES_tradnl" sz="1600">
                <a:solidFill>
                  <a:srgbClr val="000000"/>
                </a:solidFill>
              </a:rPr>
              <a:t>.</a:t>
            </a:r>
          </a:p>
          <a:p>
            <a:pPr algn="ctr"/>
            <a:endParaRPr lang="es-ES_tradnl" sz="160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124575" y="1984375"/>
            <a:ext cx="2239963" cy="830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/>
              <a:t>Se pueden </a:t>
            </a:r>
            <a:r>
              <a:rPr lang="es-ES_tradnl" sz="1600" b="1" dirty="0">
                <a:solidFill>
                  <a:srgbClr val="FF0000"/>
                </a:solidFill>
              </a:rPr>
              <a:t>descomponer en otras unidades</a:t>
            </a:r>
            <a:r>
              <a:rPr lang="es-ES_tradnl" sz="1600" dirty="0"/>
              <a:t>.</a:t>
            </a:r>
          </a:p>
        </p:txBody>
      </p:sp>
      <p:cxnSp>
        <p:nvCxnSpPr>
          <p:cNvPr id="10" name="Conector recto 9"/>
          <p:cNvCxnSpPr>
            <a:stCxn id="6" idx="0"/>
            <a:endCxn id="5" idx="2"/>
          </p:cNvCxnSpPr>
          <p:nvPr/>
        </p:nvCxnSpPr>
        <p:spPr>
          <a:xfrm flipV="1">
            <a:off x="1968500" y="1282700"/>
            <a:ext cx="2497138" cy="7016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stCxn id="5" idx="2"/>
          </p:cNvCxnSpPr>
          <p:nvPr/>
        </p:nvCxnSpPr>
        <p:spPr>
          <a:xfrm rot="5400000">
            <a:off x="4116388" y="1633538"/>
            <a:ext cx="7000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stCxn id="5" idx="2"/>
            <a:endCxn id="8" idx="0"/>
          </p:cNvCxnSpPr>
          <p:nvPr/>
        </p:nvCxnSpPr>
        <p:spPr>
          <a:xfrm rot="16200000" flipH="1">
            <a:off x="5503863" y="244475"/>
            <a:ext cx="701675" cy="2778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5921375" y="3275013"/>
            <a:ext cx="1312863" cy="338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/>
              <a:t>MORFEMAS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435850" y="3275013"/>
            <a:ext cx="1312863" cy="338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dirty="0"/>
              <a:t>FONEMAS</a:t>
            </a:r>
          </a:p>
        </p:txBody>
      </p:sp>
      <p:cxnSp>
        <p:nvCxnSpPr>
          <p:cNvPr id="18" name="Conector recto 17"/>
          <p:cNvCxnSpPr>
            <a:stCxn id="8" idx="2"/>
          </p:cNvCxnSpPr>
          <p:nvPr/>
        </p:nvCxnSpPr>
        <p:spPr>
          <a:xfrm rot="5400000">
            <a:off x="6634956" y="2666207"/>
            <a:ext cx="460375" cy="7572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>
            <a:stCxn id="8" idx="2"/>
            <a:endCxn id="16" idx="0"/>
          </p:cNvCxnSpPr>
          <p:nvPr/>
        </p:nvCxnSpPr>
        <p:spPr>
          <a:xfrm rot="16200000" flipH="1">
            <a:off x="7437438" y="2620963"/>
            <a:ext cx="460375" cy="847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42" name="Imagen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913" y="3275013"/>
            <a:ext cx="3175000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2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93675" y="3306763"/>
            <a:ext cx="1693863" cy="368300"/>
          </a:xfrm>
          <a:prstGeom prst="rect">
            <a:avLst/>
          </a:prstGeom>
          <a:solidFill>
            <a:srgbClr val="B7F904"/>
          </a:solidFill>
          <a:ln>
            <a:solidFill>
              <a:srgbClr val="B7F90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tx1"/>
                </a:solidFill>
                <a:ea typeface="ＭＳ Ｐゴシック" pitchFamily="-111" charset="-128"/>
                <a:cs typeface="ＭＳ Ｐゴシック" pitchFamily="-111" charset="-128"/>
              </a:rPr>
              <a:t>INTERFIJOS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304800" y="612775"/>
            <a:ext cx="7535863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3.1. Clases de morfemas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04800" y="114300"/>
            <a:ext cx="7535863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39941" name="CuadroTexto 16"/>
          <p:cNvSpPr txBox="1">
            <a:spLocks noChangeArrowheads="1"/>
          </p:cNvSpPr>
          <p:nvPr/>
        </p:nvSpPr>
        <p:spPr bwMode="auto">
          <a:xfrm>
            <a:off x="2570163" y="2949575"/>
            <a:ext cx="1116012" cy="368300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POLV- </a:t>
            </a:r>
          </a:p>
        </p:txBody>
      </p:sp>
      <p:sp>
        <p:nvSpPr>
          <p:cNvPr id="50" name="CuadroTexto 16"/>
          <p:cNvSpPr txBox="1">
            <a:spLocks noChangeArrowheads="1"/>
          </p:cNvSpPr>
          <p:nvPr/>
        </p:nvSpPr>
        <p:spPr bwMode="auto">
          <a:xfrm>
            <a:off x="2155825" y="1328738"/>
            <a:ext cx="6059488" cy="647700"/>
          </a:xfrm>
          <a:prstGeom prst="rect">
            <a:avLst/>
          </a:prstGeom>
          <a:ln>
            <a:solidFill>
              <a:srgbClr val="B7F904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000000"/>
                </a:solidFill>
              </a:rPr>
              <a:t>Unidades sin significado que aparecen a veces entre la raíz y el sufijo o, más raramente, entre el prefijo y la raíz.</a:t>
            </a:r>
          </a:p>
        </p:txBody>
      </p:sp>
      <p:sp>
        <p:nvSpPr>
          <p:cNvPr id="39943" name="CuadroTexto 16"/>
          <p:cNvSpPr txBox="1">
            <a:spLocks noChangeArrowheads="1"/>
          </p:cNvSpPr>
          <p:nvPr/>
        </p:nvSpPr>
        <p:spPr bwMode="auto">
          <a:xfrm>
            <a:off x="3914775" y="2949575"/>
            <a:ext cx="933450" cy="368300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-AR-</a:t>
            </a:r>
          </a:p>
        </p:txBody>
      </p:sp>
      <p:sp>
        <p:nvSpPr>
          <p:cNvPr id="55310" name="CuadroTexto 16"/>
          <p:cNvSpPr txBox="1">
            <a:spLocks noChangeArrowheads="1"/>
          </p:cNvSpPr>
          <p:nvPr/>
        </p:nvSpPr>
        <p:spPr bwMode="auto">
          <a:xfrm>
            <a:off x="5030788" y="2925763"/>
            <a:ext cx="992187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1800" b="1" dirty="0" smtClean="0">
                <a:latin typeface="Calibri" panose="020F0502020204030204" pitchFamily="34" charset="0"/>
                <a:cs typeface="+mn-cs"/>
              </a:rPr>
              <a:t>-EDA</a:t>
            </a:r>
          </a:p>
        </p:txBody>
      </p:sp>
      <p:sp>
        <p:nvSpPr>
          <p:cNvPr id="127" name="Abrir llave 126"/>
          <p:cNvSpPr/>
          <p:nvPr/>
        </p:nvSpPr>
        <p:spPr>
          <a:xfrm>
            <a:off x="1887538" y="1328738"/>
            <a:ext cx="376237" cy="44037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 dirty="0"/>
          </a:p>
        </p:txBody>
      </p:sp>
      <p:sp>
        <p:nvSpPr>
          <p:cNvPr id="26" name="CuadroTexto 16"/>
          <p:cNvSpPr txBox="1">
            <a:spLocks noChangeArrowheads="1"/>
          </p:cNvSpPr>
          <p:nvPr/>
        </p:nvSpPr>
        <p:spPr bwMode="auto">
          <a:xfrm>
            <a:off x="2155825" y="2128838"/>
            <a:ext cx="6059488" cy="369887"/>
          </a:xfrm>
          <a:prstGeom prst="rect">
            <a:avLst/>
          </a:prstGeom>
          <a:ln>
            <a:solidFill>
              <a:srgbClr val="B7F904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 hay que confundirlos con los sufijos o los prefijos.</a:t>
            </a:r>
          </a:p>
        </p:txBody>
      </p:sp>
      <p:sp>
        <p:nvSpPr>
          <p:cNvPr id="39947" name="CuadroTexto 16"/>
          <p:cNvSpPr txBox="1">
            <a:spLocks noChangeArrowheads="1"/>
          </p:cNvSpPr>
          <p:nvPr/>
        </p:nvSpPr>
        <p:spPr bwMode="auto">
          <a:xfrm>
            <a:off x="2570163" y="3495675"/>
            <a:ext cx="1116012" cy="368300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NACION- </a:t>
            </a:r>
          </a:p>
        </p:txBody>
      </p:sp>
      <p:sp>
        <p:nvSpPr>
          <p:cNvPr id="39948" name="CuadroTexto 16"/>
          <p:cNvSpPr txBox="1">
            <a:spLocks noChangeArrowheads="1"/>
          </p:cNvSpPr>
          <p:nvPr/>
        </p:nvSpPr>
        <p:spPr bwMode="auto">
          <a:xfrm>
            <a:off x="3884613" y="3495675"/>
            <a:ext cx="933450" cy="368300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-AL-</a:t>
            </a:r>
          </a:p>
        </p:txBody>
      </p:sp>
      <p:sp>
        <p:nvSpPr>
          <p:cNvPr id="29" name="CuadroTexto 16"/>
          <p:cNvSpPr txBox="1">
            <a:spLocks noChangeArrowheads="1"/>
          </p:cNvSpPr>
          <p:nvPr/>
        </p:nvSpPr>
        <p:spPr bwMode="auto">
          <a:xfrm>
            <a:off x="5000625" y="3471863"/>
            <a:ext cx="992188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1800" b="1" dirty="0" smtClean="0">
                <a:latin typeface="Calibri" panose="020F0502020204030204" pitchFamily="34" charset="0"/>
                <a:cs typeface="+mn-cs"/>
              </a:rPr>
              <a:t>-ISTA</a:t>
            </a:r>
          </a:p>
        </p:txBody>
      </p:sp>
      <p:sp>
        <p:nvSpPr>
          <p:cNvPr id="39950" name="CuadroTexto 16"/>
          <p:cNvSpPr txBox="1">
            <a:spLocks noChangeArrowheads="1"/>
          </p:cNvSpPr>
          <p:nvPr/>
        </p:nvSpPr>
        <p:spPr bwMode="auto">
          <a:xfrm>
            <a:off x="2570163" y="4262438"/>
            <a:ext cx="1116012" cy="369887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SOL- </a:t>
            </a:r>
          </a:p>
        </p:txBody>
      </p:sp>
      <p:sp>
        <p:nvSpPr>
          <p:cNvPr id="39951" name="CuadroTexto 16"/>
          <p:cNvSpPr txBox="1">
            <a:spLocks noChangeArrowheads="1"/>
          </p:cNvSpPr>
          <p:nvPr/>
        </p:nvSpPr>
        <p:spPr bwMode="auto">
          <a:xfrm>
            <a:off x="3914775" y="4262438"/>
            <a:ext cx="933450" cy="369887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-EC-</a:t>
            </a:r>
          </a:p>
        </p:txBody>
      </p:sp>
      <p:sp>
        <p:nvSpPr>
          <p:cNvPr id="32" name="CuadroTexto 16"/>
          <p:cNvSpPr txBox="1">
            <a:spLocks noChangeArrowheads="1"/>
          </p:cNvSpPr>
          <p:nvPr/>
        </p:nvSpPr>
        <p:spPr bwMode="auto">
          <a:xfrm>
            <a:off x="5030788" y="4238625"/>
            <a:ext cx="992187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1800" b="1" dirty="0" smtClean="0">
                <a:latin typeface="Calibri" panose="020F0502020204030204" pitchFamily="34" charset="0"/>
                <a:cs typeface="+mn-cs"/>
              </a:rPr>
              <a:t>-ITO</a:t>
            </a:r>
          </a:p>
        </p:txBody>
      </p:sp>
      <p:sp>
        <p:nvSpPr>
          <p:cNvPr id="39953" name="CuadroTexto 16"/>
          <p:cNvSpPr txBox="1">
            <a:spLocks noChangeArrowheads="1"/>
          </p:cNvSpPr>
          <p:nvPr/>
        </p:nvSpPr>
        <p:spPr bwMode="auto">
          <a:xfrm>
            <a:off x="2555875" y="4784725"/>
            <a:ext cx="1114425" cy="369888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CAFÉ- </a:t>
            </a:r>
          </a:p>
        </p:txBody>
      </p:sp>
      <p:sp>
        <p:nvSpPr>
          <p:cNvPr id="39954" name="CuadroTexto 16"/>
          <p:cNvSpPr txBox="1">
            <a:spLocks noChangeArrowheads="1"/>
          </p:cNvSpPr>
          <p:nvPr/>
        </p:nvSpPr>
        <p:spPr bwMode="auto">
          <a:xfrm>
            <a:off x="3898900" y="4784725"/>
            <a:ext cx="933450" cy="369888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-L-</a:t>
            </a:r>
          </a:p>
        </p:txBody>
      </p:sp>
      <p:sp>
        <p:nvSpPr>
          <p:cNvPr id="35" name="CuadroTexto 16"/>
          <p:cNvSpPr txBox="1">
            <a:spLocks noChangeArrowheads="1"/>
          </p:cNvSpPr>
          <p:nvPr/>
        </p:nvSpPr>
        <p:spPr bwMode="auto">
          <a:xfrm>
            <a:off x="5014913" y="4760913"/>
            <a:ext cx="992187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1800" b="1" dirty="0" smtClean="0">
                <a:latin typeface="Calibri" panose="020F0502020204030204" pitchFamily="34" charset="0"/>
                <a:cs typeface="+mn-cs"/>
              </a:rPr>
              <a:t>-ITO</a:t>
            </a:r>
          </a:p>
        </p:txBody>
      </p:sp>
      <p:sp>
        <p:nvSpPr>
          <p:cNvPr id="39956" name="CuadroTexto 16"/>
          <p:cNvSpPr txBox="1">
            <a:spLocks noChangeArrowheads="1"/>
          </p:cNvSpPr>
          <p:nvPr/>
        </p:nvSpPr>
        <p:spPr bwMode="auto">
          <a:xfrm>
            <a:off x="2570163" y="5364163"/>
            <a:ext cx="1116012" cy="368300"/>
          </a:xfrm>
          <a:prstGeom prst="rect">
            <a:avLst/>
          </a:prstGeom>
          <a:solidFill>
            <a:srgbClr val="CAE8F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RIS- </a:t>
            </a:r>
          </a:p>
        </p:txBody>
      </p:sp>
      <p:sp>
        <p:nvSpPr>
          <p:cNvPr id="39957" name="CuadroTexto 16"/>
          <p:cNvSpPr txBox="1">
            <a:spLocks noChangeArrowheads="1"/>
          </p:cNvSpPr>
          <p:nvPr/>
        </p:nvSpPr>
        <p:spPr bwMode="auto">
          <a:xfrm>
            <a:off x="3914775" y="5364163"/>
            <a:ext cx="933450" cy="368300"/>
          </a:xfrm>
          <a:prstGeom prst="rect">
            <a:avLst/>
          </a:prstGeom>
          <a:solidFill>
            <a:srgbClr val="B7F904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latin typeface="Calibri" pitchFamily="-93" charset="0"/>
              </a:rPr>
              <a:t>-OT-</a:t>
            </a:r>
          </a:p>
        </p:txBody>
      </p:sp>
      <p:sp>
        <p:nvSpPr>
          <p:cNvPr id="38" name="CuadroTexto 16"/>
          <p:cNvSpPr txBox="1">
            <a:spLocks noChangeArrowheads="1"/>
          </p:cNvSpPr>
          <p:nvPr/>
        </p:nvSpPr>
        <p:spPr bwMode="auto">
          <a:xfrm>
            <a:off x="5030788" y="5338763"/>
            <a:ext cx="992187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1800" b="1" dirty="0" smtClean="0">
                <a:latin typeface="Calibri" panose="020F0502020204030204" pitchFamily="34" charset="0"/>
                <a:cs typeface="+mn-cs"/>
              </a:rPr>
              <a:t>-ADA</a:t>
            </a:r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20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300038" y="3419475"/>
            <a:ext cx="1935162" cy="369888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FFFFF"/>
                </a:solidFill>
                <a:ea typeface="ＭＳ Ｐゴシック" pitchFamily="1" charset="-128"/>
              </a:rPr>
              <a:t>Clases de palabras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813050" y="1311275"/>
            <a:ext cx="2906713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Sustantivos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813050" y="1833563"/>
            <a:ext cx="2906713" cy="369887"/>
          </a:xfrm>
          <a:prstGeom prst="rect">
            <a:avLst/>
          </a:prstGeom>
          <a:solidFill>
            <a:srgbClr val="FFF5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Adjetivos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813050" y="2371725"/>
            <a:ext cx="2906713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Pronombres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2813050" y="2911475"/>
            <a:ext cx="2906713" cy="369888"/>
          </a:xfrm>
          <a:prstGeom prst="rect">
            <a:avLst/>
          </a:prstGeom>
          <a:solidFill>
            <a:srgbClr val="FFF5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Determinativos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813050" y="3557588"/>
            <a:ext cx="2906713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Verbos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2813050" y="4135438"/>
            <a:ext cx="2906713" cy="369887"/>
          </a:xfrm>
          <a:prstGeom prst="rect">
            <a:avLst/>
          </a:prstGeom>
          <a:solidFill>
            <a:srgbClr val="FFF5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Preposiciones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2813050" y="4702175"/>
            <a:ext cx="2906713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Conjunciones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2813050" y="5259388"/>
            <a:ext cx="2906713" cy="368300"/>
          </a:xfrm>
          <a:prstGeom prst="rect">
            <a:avLst/>
          </a:prstGeom>
          <a:solidFill>
            <a:srgbClr val="FFF5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Interjecciones</a:t>
            </a:r>
          </a:p>
        </p:txBody>
      </p:sp>
      <p:sp>
        <p:nvSpPr>
          <p:cNvPr id="30" name="Abrir llave 29"/>
          <p:cNvSpPr/>
          <p:nvPr/>
        </p:nvSpPr>
        <p:spPr>
          <a:xfrm>
            <a:off x="2235200" y="1311275"/>
            <a:ext cx="577850" cy="49228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13" name="CuadroTexto 26"/>
          <p:cNvSpPr txBox="1"/>
          <p:nvPr/>
        </p:nvSpPr>
        <p:spPr>
          <a:xfrm>
            <a:off x="2813050" y="5864225"/>
            <a:ext cx="2906713" cy="36988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/>
              <a:t>Adverbios</a:t>
            </a:r>
          </a:p>
        </p:txBody>
      </p:sp>
      <p:sp>
        <p:nvSpPr>
          <p:cNvPr id="14" name="CuadroTexto 20"/>
          <p:cNvSpPr txBox="1"/>
          <p:nvPr/>
        </p:nvSpPr>
        <p:spPr>
          <a:xfrm>
            <a:off x="300038" y="61277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3.2. Clases de palabras</a:t>
            </a:r>
          </a:p>
        </p:txBody>
      </p:sp>
      <p:sp>
        <p:nvSpPr>
          <p:cNvPr id="15" name="CuadroTexto 21"/>
          <p:cNvSpPr txBox="1"/>
          <p:nvPr/>
        </p:nvSpPr>
        <p:spPr>
          <a:xfrm>
            <a:off x="300038" y="114300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2" name="1 Cerrar llave"/>
          <p:cNvSpPr/>
          <p:nvPr/>
        </p:nvSpPr>
        <p:spPr>
          <a:xfrm>
            <a:off x="5838825" y="1311275"/>
            <a:ext cx="307975" cy="492283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411913" y="2286000"/>
            <a:ext cx="2413000" cy="6461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latin typeface="Arial" charset="0"/>
                <a:ea typeface="ＭＳ Ｐゴシック" pitchFamily="-111" charset="-128"/>
                <a:cs typeface="+mn-cs"/>
              </a:rPr>
              <a:t>Se diferencian unas de otras por:</a:t>
            </a:r>
          </a:p>
        </p:txBody>
      </p:sp>
      <p:sp>
        <p:nvSpPr>
          <p:cNvPr id="40977" name="3 CuadroTexto"/>
          <p:cNvSpPr txBox="1">
            <a:spLocks noChangeArrowheads="1"/>
          </p:cNvSpPr>
          <p:nvPr/>
        </p:nvSpPr>
        <p:spPr bwMode="auto">
          <a:xfrm>
            <a:off x="6411913" y="3184525"/>
            <a:ext cx="2413000" cy="369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Rasgos morfológicos</a:t>
            </a:r>
          </a:p>
        </p:txBody>
      </p:sp>
      <p:sp>
        <p:nvSpPr>
          <p:cNvPr id="40978" name="18 CuadroTexto"/>
          <p:cNvSpPr txBox="1">
            <a:spLocks noChangeArrowheads="1"/>
          </p:cNvSpPr>
          <p:nvPr/>
        </p:nvSpPr>
        <p:spPr bwMode="auto">
          <a:xfrm>
            <a:off x="6411913" y="3649663"/>
            <a:ext cx="2413000" cy="368300"/>
          </a:xfrm>
          <a:prstGeom prst="rect">
            <a:avLst/>
          </a:prstGeom>
          <a:solidFill>
            <a:srgbClr val="66CC6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Rasgos semánticos 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6411913" y="4137025"/>
            <a:ext cx="2413000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chemeClr val="bg1"/>
                </a:solidFill>
              </a:rPr>
              <a:t>Rasgos sintácticos</a:t>
            </a:r>
          </a:p>
        </p:txBody>
      </p:sp>
      <p:sp>
        <p:nvSpPr>
          <p:cNvPr id="31" name="Marcador de número de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21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uadroTexto 13"/>
          <p:cNvSpPr txBox="1">
            <a:spLocks noChangeArrowheads="1"/>
          </p:cNvSpPr>
          <p:nvPr/>
        </p:nvSpPr>
        <p:spPr bwMode="auto">
          <a:xfrm>
            <a:off x="300038" y="3519488"/>
            <a:ext cx="1757362" cy="6461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chemeClr val="bg1"/>
                </a:solidFill>
                <a:latin typeface="Calibri" pitchFamily="-93" charset="0"/>
              </a:rPr>
              <a:t>Características</a:t>
            </a:r>
          </a:p>
          <a:p>
            <a:pPr algn="ctr"/>
            <a:r>
              <a:rPr lang="es-ES_tradnl" b="1">
                <a:solidFill>
                  <a:schemeClr val="bg1"/>
                </a:solidFill>
                <a:latin typeface="Calibri" pitchFamily="-93" charset="0"/>
              </a:rPr>
              <a:t>morfológicas</a:t>
            </a:r>
          </a:p>
        </p:txBody>
      </p:sp>
      <p:sp>
        <p:nvSpPr>
          <p:cNvPr id="59396" name="CuadroTexto 16"/>
          <p:cNvSpPr txBox="1">
            <a:spLocks noChangeArrowheads="1"/>
          </p:cNvSpPr>
          <p:nvPr/>
        </p:nvSpPr>
        <p:spPr bwMode="auto">
          <a:xfrm>
            <a:off x="2255838" y="1968500"/>
            <a:ext cx="1154112" cy="64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1800" b="1" dirty="0" smtClean="0">
                <a:solidFill>
                  <a:schemeClr val="bg1"/>
                </a:solidFill>
                <a:latin typeface="Calibri" panose="020F0502020204030204" pitchFamily="34" charset="0"/>
                <a:cs typeface="+mn-cs"/>
              </a:rPr>
              <a:t>Palabras variables</a:t>
            </a:r>
          </a:p>
        </p:txBody>
      </p:sp>
      <p:sp>
        <p:nvSpPr>
          <p:cNvPr id="41988" name="CuadroTexto 17"/>
          <p:cNvSpPr txBox="1">
            <a:spLocks noChangeArrowheads="1"/>
          </p:cNvSpPr>
          <p:nvPr/>
        </p:nvSpPr>
        <p:spPr bwMode="auto">
          <a:xfrm>
            <a:off x="2255838" y="5046663"/>
            <a:ext cx="1427162" cy="646112"/>
          </a:xfrm>
          <a:prstGeom prst="rect">
            <a:avLst/>
          </a:prstGeom>
          <a:solidFill>
            <a:srgbClr val="66CC6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chemeClr val="bg1"/>
                </a:solidFill>
                <a:latin typeface="Calibri" pitchFamily="-93" charset="0"/>
              </a:rPr>
              <a:t>Palabras invariables</a:t>
            </a:r>
          </a:p>
        </p:txBody>
      </p:sp>
      <p:sp>
        <p:nvSpPr>
          <p:cNvPr id="59398" name="CuadroTexto 18"/>
          <p:cNvSpPr txBox="1">
            <a:spLocks noChangeArrowheads="1"/>
          </p:cNvSpPr>
          <p:nvPr/>
        </p:nvSpPr>
        <p:spPr bwMode="auto">
          <a:xfrm>
            <a:off x="3802063" y="1414463"/>
            <a:ext cx="1169987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Verbales</a:t>
            </a:r>
          </a:p>
        </p:txBody>
      </p:sp>
      <p:sp>
        <p:nvSpPr>
          <p:cNvPr id="59399" name="CuadroTexto 19"/>
          <p:cNvSpPr txBox="1">
            <a:spLocks noChangeArrowheads="1"/>
          </p:cNvSpPr>
          <p:nvPr/>
        </p:nvSpPr>
        <p:spPr bwMode="auto">
          <a:xfrm>
            <a:off x="3802063" y="3673475"/>
            <a:ext cx="1206500" cy="369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Nominales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232400" y="1136650"/>
            <a:ext cx="1301750" cy="64611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0000"/>
                </a:solidFill>
              </a:rPr>
              <a:t>Son los verbos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232400" y="1890713"/>
            <a:ext cx="1301750" cy="120015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0000"/>
                </a:solidFill>
              </a:rPr>
              <a:t>Admiten las desinencias verbales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6859588" y="1276350"/>
            <a:ext cx="1100137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0000"/>
                </a:solidFill>
              </a:rPr>
              <a:t>Persona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6859588" y="1646238"/>
            <a:ext cx="1100137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000000"/>
                </a:solidFill>
              </a:rPr>
              <a:t>Número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6859588" y="2016125"/>
            <a:ext cx="1100137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0000"/>
                </a:solidFill>
              </a:rPr>
              <a:t>Tiempo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859588" y="2386013"/>
            <a:ext cx="1100137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0000"/>
                </a:solidFill>
              </a:rPr>
              <a:t>Aspecto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6859588" y="2755900"/>
            <a:ext cx="1100137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0000"/>
                </a:solidFill>
              </a:rPr>
              <a:t>Modo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5208588" y="3365500"/>
            <a:ext cx="3365500" cy="64611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0000"/>
                </a:solidFill>
              </a:rPr>
              <a:t>Son los sustantivos, adjetivos, pronombres y determinativos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5232400" y="4156075"/>
            <a:ext cx="1301750" cy="120015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0000"/>
                </a:solidFill>
              </a:rPr>
              <a:t>Admiten los morfemas flexivos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6859588" y="4108451"/>
            <a:ext cx="1100137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000000"/>
                </a:solidFill>
              </a:rPr>
              <a:t>Número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6859588" y="4478338"/>
            <a:ext cx="1100137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b="1">
                <a:solidFill>
                  <a:srgbClr val="000000"/>
                </a:solidFill>
              </a:rPr>
              <a:t>Género</a:t>
            </a:r>
          </a:p>
        </p:txBody>
      </p:sp>
      <p:sp>
        <p:nvSpPr>
          <p:cNvPr id="45" name="Abrir llave 44"/>
          <p:cNvSpPr/>
          <p:nvPr/>
        </p:nvSpPr>
        <p:spPr>
          <a:xfrm>
            <a:off x="2057400" y="2244725"/>
            <a:ext cx="198438" cy="30940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46" name="Abrir llave 45"/>
          <p:cNvSpPr/>
          <p:nvPr/>
        </p:nvSpPr>
        <p:spPr>
          <a:xfrm>
            <a:off x="3409950" y="1584325"/>
            <a:ext cx="392113" cy="22431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b="1" dirty="0"/>
          </a:p>
        </p:txBody>
      </p:sp>
      <p:sp>
        <p:nvSpPr>
          <p:cNvPr id="47" name="Abrir llave 46"/>
          <p:cNvSpPr/>
          <p:nvPr/>
        </p:nvSpPr>
        <p:spPr>
          <a:xfrm>
            <a:off x="4972050" y="1276350"/>
            <a:ext cx="236538" cy="8921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b="1" dirty="0"/>
          </a:p>
        </p:txBody>
      </p:sp>
      <p:sp>
        <p:nvSpPr>
          <p:cNvPr id="48" name="Abrir llave 47"/>
          <p:cNvSpPr/>
          <p:nvPr/>
        </p:nvSpPr>
        <p:spPr>
          <a:xfrm>
            <a:off x="6534150" y="1584325"/>
            <a:ext cx="325438" cy="141446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b="1" dirty="0"/>
          </a:p>
        </p:txBody>
      </p:sp>
      <p:sp>
        <p:nvSpPr>
          <p:cNvPr id="49" name="Abrir llave 48"/>
          <p:cNvSpPr/>
          <p:nvPr/>
        </p:nvSpPr>
        <p:spPr>
          <a:xfrm>
            <a:off x="5008563" y="3365500"/>
            <a:ext cx="223837" cy="11128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b="1" dirty="0"/>
          </a:p>
        </p:txBody>
      </p:sp>
      <p:sp>
        <p:nvSpPr>
          <p:cNvPr id="50" name="Abrir llave 49"/>
          <p:cNvSpPr/>
          <p:nvPr/>
        </p:nvSpPr>
        <p:spPr>
          <a:xfrm>
            <a:off x="6534150" y="4202113"/>
            <a:ext cx="325438" cy="8445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4030663" y="5492750"/>
            <a:ext cx="4543425" cy="646113"/>
          </a:xfrm>
          <a:prstGeom prst="rect">
            <a:avLst/>
          </a:prstGeom>
          <a:ln>
            <a:solidFill>
              <a:srgbClr val="66CC6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0000"/>
                </a:solidFill>
              </a:rPr>
              <a:t>Preposiciones, conjunciones, adverbios, interjecciones.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2255838" y="2628900"/>
            <a:ext cx="1154112" cy="92392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0000"/>
                </a:solidFill>
              </a:rPr>
              <a:t>Admiten morfemas flexivos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2255838" y="5632450"/>
            <a:ext cx="1427162" cy="923925"/>
          </a:xfrm>
          <a:prstGeom prst="rect">
            <a:avLst/>
          </a:prstGeom>
          <a:ln>
            <a:solidFill>
              <a:srgbClr val="99CC9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0000"/>
                </a:solidFill>
              </a:rPr>
              <a:t>No admiten morfemas flexivos</a:t>
            </a:r>
          </a:p>
        </p:txBody>
      </p:sp>
      <p:sp>
        <p:nvSpPr>
          <p:cNvPr id="54" name="Abrir llave 53"/>
          <p:cNvSpPr/>
          <p:nvPr/>
        </p:nvSpPr>
        <p:spPr>
          <a:xfrm>
            <a:off x="3683000" y="5692775"/>
            <a:ext cx="347663" cy="29368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30" name="CuadroTexto 20"/>
          <p:cNvSpPr txBox="1"/>
          <p:nvPr/>
        </p:nvSpPr>
        <p:spPr>
          <a:xfrm>
            <a:off x="300038" y="61277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3.2. Clases de palabras</a:t>
            </a:r>
          </a:p>
        </p:txBody>
      </p:sp>
      <p:sp>
        <p:nvSpPr>
          <p:cNvPr id="40" name="CuadroTexto 21"/>
          <p:cNvSpPr txBox="1"/>
          <p:nvPr/>
        </p:nvSpPr>
        <p:spPr>
          <a:xfrm>
            <a:off x="300038" y="114300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43" name="CuadroTexto 32"/>
          <p:cNvSpPr txBox="1"/>
          <p:nvPr/>
        </p:nvSpPr>
        <p:spPr>
          <a:xfrm>
            <a:off x="6859588" y="4861719"/>
            <a:ext cx="1100137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b="1" dirty="0">
                <a:solidFill>
                  <a:srgbClr val="000000"/>
                </a:solidFill>
              </a:rPr>
              <a:t>Persona</a:t>
            </a:r>
          </a:p>
        </p:txBody>
      </p:sp>
      <p:sp>
        <p:nvSpPr>
          <p:cNvPr id="55" name="CuadroTexto 20"/>
          <p:cNvSpPr txBox="1"/>
          <p:nvPr/>
        </p:nvSpPr>
        <p:spPr>
          <a:xfrm>
            <a:off x="300038" y="1076325"/>
            <a:ext cx="310991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3.2. 1. Características morfológicas</a:t>
            </a:r>
          </a:p>
        </p:txBody>
      </p:sp>
      <p:sp>
        <p:nvSpPr>
          <p:cNvPr id="44" name="Marcador de número de diapositiva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22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0"/>
          <p:cNvSpPr txBox="1"/>
          <p:nvPr/>
        </p:nvSpPr>
        <p:spPr>
          <a:xfrm>
            <a:off x="300038" y="61277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3.2. Clases de palabras</a:t>
            </a:r>
          </a:p>
        </p:txBody>
      </p:sp>
      <p:sp>
        <p:nvSpPr>
          <p:cNvPr id="5" name="CuadroTexto 21"/>
          <p:cNvSpPr txBox="1"/>
          <p:nvPr/>
        </p:nvSpPr>
        <p:spPr>
          <a:xfrm>
            <a:off x="300038" y="114300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00038" y="1754188"/>
            <a:ext cx="852487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 algn="just"/>
            <a:r>
              <a:rPr lang="es-ES_tradnl" b="1">
                <a:solidFill>
                  <a:srgbClr val="000000"/>
                </a:solidFill>
                <a:latin typeface="Calibri" pitchFamily="-93" charset="0"/>
              </a:rPr>
              <a:t>La mayoría de los sustantivos no tienen morfema de género diferenciable y no admiten variación morfológica de género: sol, mesa, mano, mapa…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129632" y="3640356"/>
            <a:ext cx="329723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lvl="1" algn="just"/>
            <a:r>
              <a:rPr lang="es-ES_tradnl" b="1">
                <a:solidFill>
                  <a:srgbClr val="000000"/>
                </a:solidFill>
                <a:latin typeface="Calibri" pitchFamily="-93" charset="0"/>
              </a:rPr>
              <a:t>Tanto la oposición de género como la de número desaparecen en algunas ocasiones. </a:t>
            </a:r>
          </a:p>
        </p:txBody>
      </p:sp>
      <p:sp>
        <p:nvSpPr>
          <p:cNvPr id="9" name="CuadroTexto 20"/>
          <p:cNvSpPr txBox="1"/>
          <p:nvPr/>
        </p:nvSpPr>
        <p:spPr>
          <a:xfrm>
            <a:off x="300038" y="107632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3.2. 1. Características morfológicas</a:t>
            </a:r>
          </a:p>
        </p:txBody>
      </p:sp>
      <p:sp>
        <p:nvSpPr>
          <p:cNvPr id="43015" name="5 CuadroTexto"/>
          <p:cNvSpPr txBox="1">
            <a:spLocks noChangeArrowheads="1"/>
          </p:cNvSpPr>
          <p:nvPr/>
        </p:nvSpPr>
        <p:spPr bwMode="auto">
          <a:xfrm>
            <a:off x="300038" y="3888006"/>
            <a:ext cx="1651000" cy="3381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 sz="1600" b="1">
                <a:solidFill>
                  <a:schemeClr val="bg1"/>
                </a:solidFill>
              </a:rPr>
              <a:t>Neutralización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686425" y="3640356"/>
            <a:ext cx="2836862" cy="585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 algn="just"/>
            <a:r>
              <a:rPr lang="es-ES_tradnl" sz="1600" b="1">
                <a:solidFill>
                  <a:srgbClr val="000000"/>
                </a:solidFill>
                <a:latin typeface="Calibri" pitchFamily="-93" charset="0"/>
              </a:rPr>
              <a:t>Adjetivos invariables en cuanto al género</a:t>
            </a:r>
            <a:r>
              <a:rPr lang="es-ES_tradnl" sz="1600" b="1">
                <a:solidFill>
                  <a:srgbClr val="FF0000"/>
                </a:solidFill>
                <a:latin typeface="Calibri" pitchFamily="-93" charset="0"/>
              </a:rPr>
              <a:t>: feliz, útil, amable…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686425" y="2832100"/>
            <a:ext cx="2836862" cy="585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 algn="just"/>
            <a:r>
              <a:rPr lang="es-ES_tradnl" sz="1600" b="1">
                <a:solidFill>
                  <a:srgbClr val="000000"/>
                </a:solidFill>
                <a:latin typeface="Calibri" pitchFamily="-93" charset="0"/>
              </a:rPr>
              <a:t>Sustantivos invariables en cuanto al número: </a:t>
            </a:r>
            <a:r>
              <a:rPr lang="es-ES_tradnl" sz="1600" b="1">
                <a:solidFill>
                  <a:srgbClr val="FF0000"/>
                </a:solidFill>
                <a:latin typeface="Calibri" pitchFamily="-93" charset="0"/>
              </a:rPr>
              <a:t>crisis, tesis…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686425" y="4563686"/>
            <a:ext cx="2836863" cy="83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marL="0" lvl="1" algn="just"/>
            <a:r>
              <a:rPr lang="es-ES_tradnl" sz="1600" b="1">
                <a:solidFill>
                  <a:srgbClr val="000000"/>
                </a:solidFill>
                <a:latin typeface="Calibri" pitchFamily="-93" charset="0"/>
              </a:rPr>
              <a:t>Pronombres y determinativos invariables: </a:t>
            </a:r>
            <a:r>
              <a:rPr lang="es-ES_tradnl" sz="1600" b="1">
                <a:solidFill>
                  <a:srgbClr val="FF0000"/>
                </a:solidFill>
                <a:latin typeface="Calibri" pitchFamily="-93" charset="0"/>
              </a:rPr>
              <a:t>nadie, alguien, cada, se, mi …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23</a:t>
            </a:fld>
            <a:endParaRPr lang="es-ES_tradnl"/>
          </a:p>
        </p:txBody>
      </p:sp>
      <p:sp>
        <p:nvSpPr>
          <p:cNvPr id="15" name="Abrir llave 14"/>
          <p:cNvSpPr/>
          <p:nvPr/>
        </p:nvSpPr>
        <p:spPr>
          <a:xfrm>
            <a:off x="1951038" y="3640356"/>
            <a:ext cx="178594" cy="92333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Abrir llave 15"/>
          <p:cNvSpPr/>
          <p:nvPr/>
        </p:nvSpPr>
        <p:spPr>
          <a:xfrm>
            <a:off x="5426870" y="2832100"/>
            <a:ext cx="259555" cy="256343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300038" y="3063875"/>
            <a:ext cx="1757362" cy="708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 b="1">
                <a:solidFill>
                  <a:schemeClr val="bg1"/>
                </a:solidFill>
                <a:latin typeface="Calibri" pitchFamily="-93" charset="0"/>
              </a:rPr>
              <a:t>Características</a:t>
            </a:r>
          </a:p>
          <a:p>
            <a:pPr algn="ctr"/>
            <a:r>
              <a:rPr lang="es-ES_tradnl" sz="2000" b="1">
                <a:solidFill>
                  <a:schemeClr val="bg1"/>
                </a:solidFill>
                <a:latin typeface="Calibri" pitchFamily="-93" charset="0"/>
              </a:rPr>
              <a:t>semánticas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624138" y="1968500"/>
            <a:ext cx="2290762" cy="101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 b="1">
                <a:solidFill>
                  <a:srgbClr val="000000"/>
                </a:solidFill>
              </a:rPr>
              <a:t>Palabras con significado pleno o léxico</a:t>
            </a:r>
          </a:p>
        </p:txBody>
      </p:sp>
      <p:sp>
        <p:nvSpPr>
          <p:cNvPr id="45" name="Abrir llave 44"/>
          <p:cNvSpPr/>
          <p:nvPr/>
        </p:nvSpPr>
        <p:spPr>
          <a:xfrm>
            <a:off x="2057400" y="2244725"/>
            <a:ext cx="566738" cy="221773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b="1" dirty="0"/>
          </a:p>
        </p:txBody>
      </p:sp>
      <p:sp>
        <p:nvSpPr>
          <p:cNvPr id="46" name="Abrir llave 45"/>
          <p:cNvSpPr/>
          <p:nvPr/>
        </p:nvSpPr>
        <p:spPr>
          <a:xfrm>
            <a:off x="4914900" y="2089150"/>
            <a:ext cx="390525" cy="584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305425" y="2089150"/>
            <a:ext cx="363696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2000" b="1" dirty="0">
                <a:solidFill>
                  <a:srgbClr val="000000"/>
                </a:solidFill>
                <a:ea typeface="ＭＳ Ｐゴシック" pitchFamily="1" charset="-128"/>
              </a:rPr>
              <a:t>Sustantivos, adjetivos, verbos y adverbios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2624138" y="4005263"/>
            <a:ext cx="2290762" cy="1016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srgbClr val="000000"/>
                </a:solidFill>
              </a:rPr>
              <a:t>Palabras con significado gramatical</a:t>
            </a:r>
          </a:p>
        </p:txBody>
      </p:sp>
      <p:sp>
        <p:nvSpPr>
          <p:cNvPr id="40" name="Abrir llave 39"/>
          <p:cNvSpPr/>
          <p:nvPr/>
        </p:nvSpPr>
        <p:spPr>
          <a:xfrm>
            <a:off x="4914900" y="4005263"/>
            <a:ext cx="390525" cy="76993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b="1" dirty="0"/>
          </a:p>
        </p:txBody>
      </p:sp>
      <p:sp>
        <p:nvSpPr>
          <p:cNvPr id="43" name="CuadroTexto 42"/>
          <p:cNvSpPr txBox="1"/>
          <p:nvPr/>
        </p:nvSpPr>
        <p:spPr>
          <a:xfrm>
            <a:off x="5305425" y="4005263"/>
            <a:ext cx="3636963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2000" b="1" dirty="0">
                <a:solidFill>
                  <a:srgbClr val="000000"/>
                </a:solidFill>
                <a:ea typeface="ＭＳ Ｐゴシック" pitchFamily="1" charset="-128"/>
              </a:rPr>
              <a:t>Determinativos, pronombres, adverbios, preposiciones, conjunciones e interjecciones.</a:t>
            </a:r>
          </a:p>
        </p:txBody>
      </p:sp>
      <p:sp>
        <p:nvSpPr>
          <p:cNvPr id="11" name="CuadroTexto 20"/>
          <p:cNvSpPr txBox="1"/>
          <p:nvPr/>
        </p:nvSpPr>
        <p:spPr>
          <a:xfrm>
            <a:off x="300038" y="61277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3.2. Clases de palabras</a:t>
            </a:r>
          </a:p>
        </p:txBody>
      </p:sp>
      <p:sp>
        <p:nvSpPr>
          <p:cNvPr id="12" name="CuadroTexto 21"/>
          <p:cNvSpPr txBox="1"/>
          <p:nvPr/>
        </p:nvSpPr>
        <p:spPr>
          <a:xfrm>
            <a:off x="300038" y="114300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13" name="CuadroTexto 20"/>
          <p:cNvSpPr txBox="1"/>
          <p:nvPr/>
        </p:nvSpPr>
        <p:spPr>
          <a:xfrm>
            <a:off x="300038" y="107632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3.2. 2. Características semánticas</a:t>
            </a:r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24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13"/>
          <p:cNvSpPr txBox="1">
            <a:spLocks noChangeArrowheads="1"/>
          </p:cNvSpPr>
          <p:nvPr/>
        </p:nvSpPr>
        <p:spPr bwMode="auto">
          <a:xfrm>
            <a:off x="300038" y="3063875"/>
            <a:ext cx="1757362" cy="708025"/>
          </a:xfrm>
          <a:prstGeom prst="rect">
            <a:avLst/>
          </a:prstGeom>
          <a:solidFill>
            <a:srgbClr val="66CC6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>
                <a:solidFill>
                  <a:srgbClr val="000000"/>
                </a:solidFill>
                <a:latin typeface="Calibri" pitchFamily="-93" charset="0"/>
              </a:rPr>
              <a:t>Características</a:t>
            </a:r>
          </a:p>
          <a:p>
            <a:pPr algn="ctr"/>
            <a:r>
              <a:rPr lang="es-ES_tradnl" sz="2000">
                <a:solidFill>
                  <a:srgbClr val="000000"/>
                </a:solidFill>
                <a:latin typeface="Calibri" pitchFamily="-93" charset="0"/>
              </a:rPr>
              <a:t>sintácticas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624138" y="1968500"/>
            <a:ext cx="2290762" cy="13239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>
                <a:solidFill>
                  <a:srgbClr val="000000"/>
                </a:solidFill>
              </a:rPr>
              <a:t>Palabras que pueden ser núcleo de un grupo sintáctico</a:t>
            </a:r>
          </a:p>
        </p:txBody>
      </p:sp>
      <p:sp>
        <p:nvSpPr>
          <p:cNvPr id="45" name="Abrir llave 44"/>
          <p:cNvSpPr/>
          <p:nvPr/>
        </p:nvSpPr>
        <p:spPr>
          <a:xfrm>
            <a:off x="2057400" y="2244725"/>
            <a:ext cx="566738" cy="2217738"/>
          </a:xfrm>
          <a:prstGeom prst="lef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dirty="0"/>
          </a:p>
        </p:txBody>
      </p:sp>
      <p:sp>
        <p:nvSpPr>
          <p:cNvPr id="46" name="Abrir llave 45"/>
          <p:cNvSpPr/>
          <p:nvPr/>
        </p:nvSpPr>
        <p:spPr>
          <a:xfrm>
            <a:off x="4914900" y="2089150"/>
            <a:ext cx="390525" cy="830263"/>
          </a:xfrm>
          <a:prstGeom prst="lef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305425" y="2089150"/>
            <a:ext cx="3636963" cy="1016000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2000" dirty="0">
                <a:solidFill>
                  <a:srgbClr val="000000"/>
                </a:solidFill>
                <a:ea typeface="ＭＳ Ｐゴシック" pitchFamily="1" charset="-128"/>
              </a:rPr>
              <a:t>Sustantivos y pronombres, adjetivos, verbos, adverbios e interjecciones.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2624138" y="4005263"/>
            <a:ext cx="2290762" cy="13239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>
                <a:solidFill>
                  <a:srgbClr val="000000"/>
                </a:solidFill>
              </a:rPr>
              <a:t>Palabras que NO pueden ser núcleo de un grupo sintáctico</a:t>
            </a:r>
          </a:p>
        </p:txBody>
      </p:sp>
      <p:sp>
        <p:nvSpPr>
          <p:cNvPr id="40" name="Abrir llave 39"/>
          <p:cNvSpPr/>
          <p:nvPr/>
        </p:nvSpPr>
        <p:spPr>
          <a:xfrm>
            <a:off x="4914900" y="4202113"/>
            <a:ext cx="390525" cy="522287"/>
          </a:xfrm>
          <a:prstGeom prst="lef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dirty="0"/>
          </a:p>
        </p:txBody>
      </p:sp>
      <p:sp>
        <p:nvSpPr>
          <p:cNvPr id="43" name="CuadroTexto 42"/>
          <p:cNvSpPr txBox="1"/>
          <p:nvPr/>
        </p:nvSpPr>
        <p:spPr>
          <a:xfrm>
            <a:off x="5305425" y="4202113"/>
            <a:ext cx="3636963" cy="708025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es-ES_tradnl" altLang="es-E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Determinativos, preposiciones y conjunciones.</a:t>
            </a:r>
          </a:p>
        </p:txBody>
      </p:sp>
      <p:sp>
        <p:nvSpPr>
          <p:cNvPr id="11" name="CuadroTexto 20"/>
          <p:cNvSpPr txBox="1"/>
          <p:nvPr/>
        </p:nvSpPr>
        <p:spPr>
          <a:xfrm>
            <a:off x="300038" y="61277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3.2. Clases de palabras</a:t>
            </a:r>
          </a:p>
        </p:txBody>
      </p:sp>
      <p:sp>
        <p:nvSpPr>
          <p:cNvPr id="12" name="CuadroTexto 21"/>
          <p:cNvSpPr txBox="1"/>
          <p:nvPr/>
        </p:nvSpPr>
        <p:spPr>
          <a:xfrm>
            <a:off x="300038" y="114300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13" name="CuadroTexto 20"/>
          <p:cNvSpPr txBox="1"/>
          <p:nvPr/>
        </p:nvSpPr>
        <p:spPr>
          <a:xfrm>
            <a:off x="300038" y="107632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3.2. 1. Características sintácticas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25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uadroTexto 3"/>
          <p:cNvSpPr txBox="1">
            <a:spLocks noChangeArrowheads="1"/>
          </p:cNvSpPr>
          <p:nvPr/>
        </p:nvSpPr>
        <p:spPr bwMode="auto">
          <a:xfrm>
            <a:off x="852488" y="3170238"/>
            <a:ext cx="1503362" cy="708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 b="1">
                <a:solidFill>
                  <a:schemeClr val="bg1"/>
                </a:solidFill>
                <a:latin typeface="Calibri" pitchFamily="-93" charset="0"/>
              </a:rPr>
              <a:t>Formación de palabras</a:t>
            </a:r>
          </a:p>
        </p:txBody>
      </p:sp>
      <p:sp>
        <p:nvSpPr>
          <p:cNvPr id="46083" name="CuadroTexto 4"/>
          <p:cNvSpPr txBox="1">
            <a:spLocks noChangeArrowheads="1"/>
          </p:cNvSpPr>
          <p:nvPr/>
        </p:nvSpPr>
        <p:spPr bwMode="auto">
          <a:xfrm>
            <a:off x="2771775" y="1289050"/>
            <a:ext cx="1646238" cy="1016000"/>
          </a:xfrm>
          <a:prstGeom prst="rect">
            <a:avLst/>
          </a:prstGeom>
          <a:solidFill>
            <a:srgbClr val="FFE1E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>
                <a:latin typeface="Calibri" pitchFamily="-93" charset="0"/>
              </a:rPr>
              <a:t>Palabras simples o primitivas</a:t>
            </a:r>
          </a:p>
        </p:txBody>
      </p:sp>
      <p:sp>
        <p:nvSpPr>
          <p:cNvPr id="46084" name="CuadroTexto 5"/>
          <p:cNvSpPr txBox="1">
            <a:spLocks noChangeArrowheads="1"/>
          </p:cNvSpPr>
          <p:nvPr/>
        </p:nvSpPr>
        <p:spPr bwMode="auto">
          <a:xfrm>
            <a:off x="2771775" y="2624138"/>
            <a:ext cx="1646238" cy="708025"/>
          </a:xfrm>
          <a:prstGeom prst="rect">
            <a:avLst/>
          </a:prstGeom>
          <a:solidFill>
            <a:srgbClr val="FFE1E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>
                <a:latin typeface="Calibri" pitchFamily="-93" charset="0"/>
              </a:rPr>
              <a:t>Palabras compuestas</a:t>
            </a:r>
          </a:p>
        </p:txBody>
      </p:sp>
      <p:sp>
        <p:nvSpPr>
          <p:cNvPr id="46085" name="CuadroTexto 6"/>
          <p:cNvSpPr txBox="1">
            <a:spLocks noChangeArrowheads="1"/>
          </p:cNvSpPr>
          <p:nvPr/>
        </p:nvSpPr>
        <p:spPr bwMode="auto">
          <a:xfrm>
            <a:off x="2771775" y="3754438"/>
            <a:ext cx="1646238" cy="708025"/>
          </a:xfrm>
          <a:prstGeom prst="rect">
            <a:avLst/>
          </a:prstGeom>
          <a:solidFill>
            <a:srgbClr val="FFE1E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>
                <a:latin typeface="Calibri" pitchFamily="-93" charset="0"/>
              </a:rPr>
              <a:t>Palabras derivadas</a:t>
            </a:r>
          </a:p>
        </p:txBody>
      </p:sp>
      <p:sp>
        <p:nvSpPr>
          <p:cNvPr id="46086" name="CuadroTexto 7"/>
          <p:cNvSpPr txBox="1">
            <a:spLocks noChangeArrowheads="1"/>
          </p:cNvSpPr>
          <p:nvPr/>
        </p:nvSpPr>
        <p:spPr bwMode="auto">
          <a:xfrm>
            <a:off x="2771775" y="4922838"/>
            <a:ext cx="1646238" cy="708025"/>
          </a:xfrm>
          <a:prstGeom prst="rect">
            <a:avLst/>
          </a:prstGeom>
          <a:solidFill>
            <a:srgbClr val="FFE1E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>
                <a:latin typeface="Calibri" pitchFamily="-93" charset="0"/>
              </a:rPr>
              <a:t>Palabras parasintéticas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878388" y="2455863"/>
            <a:ext cx="3044825" cy="40005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2000" dirty="0">
                <a:solidFill>
                  <a:srgbClr val="000000"/>
                </a:solidFill>
                <a:ea typeface="ＭＳ Ｐゴシック" pitchFamily="1" charset="-128"/>
              </a:rPr>
              <a:t>Compuestos propios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78388" y="2946400"/>
            <a:ext cx="3044825" cy="40005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>
                <a:solidFill>
                  <a:srgbClr val="000000"/>
                </a:solidFill>
              </a:rPr>
              <a:t>Compuestos sintagmáticos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878388" y="4754563"/>
            <a:ext cx="3044825" cy="40005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>
                <a:solidFill>
                  <a:srgbClr val="000000"/>
                </a:solidFill>
              </a:rPr>
              <a:t>Derivadas parasintéticas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878388" y="5245100"/>
            <a:ext cx="3044825" cy="40005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>
                <a:solidFill>
                  <a:srgbClr val="000000"/>
                </a:solidFill>
              </a:rPr>
              <a:t>Compuestas parasintéticas</a:t>
            </a:r>
          </a:p>
        </p:txBody>
      </p:sp>
      <p:sp>
        <p:nvSpPr>
          <p:cNvPr id="14" name="Abrir llave 13"/>
          <p:cNvSpPr/>
          <p:nvPr/>
        </p:nvSpPr>
        <p:spPr>
          <a:xfrm>
            <a:off x="2355850" y="1289050"/>
            <a:ext cx="415925" cy="4219575"/>
          </a:xfrm>
          <a:prstGeom prst="leftBrace">
            <a:avLst>
              <a:gd name="adj1" fmla="val 8333"/>
              <a:gd name="adj2" fmla="val 4956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dirty="0"/>
          </a:p>
        </p:txBody>
      </p:sp>
      <p:sp>
        <p:nvSpPr>
          <p:cNvPr id="15" name="Abrir llave 14"/>
          <p:cNvSpPr/>
          <p:nvPr/>
        </p:nvSpPr>
        <p:spPr>
          <a:xfrm>
            <a:off x="4418013" y="2455863"/>
            <a:ext cx="460375" cy="8286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dirty="0"/>
          </a:p>
        </p:txBody>
      </p:sp>
      <p:sp>
        <p:nvSpPr>
          <p:cNvPr id="16" name="Abrir llave 15"/>
          <p:cNvSpPr/>
          <p:nvPr/>
        </p:nvSpPr>
        <p:spPr>
          <a:xfrm>
            <a:off x="4418013" y="4754563"/>
            <a:ext cx="460375" cy="8286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dirty="0"/>
          </a:p>
        </p:txBody>
      </p:sp>
      <p:sp>
        <p:nvSpPr>
          <p:cNvPr id="17" name="CuadroTexto 20"/>
          <p:cNvSpPr txBox="1"/>
          <p:nvPr/>
        </p:nvSpPr>
        <p:spPr>
          <a:xfrm>
            <a:off x="300038" y="61277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3.3. Formación de palabras</a:t>
            </a:r>
          </a:p>
        </p:txBody>
      </p:sp>
      <p:sp>
        <p:nvSpPr>
          <p:cNvPr id="18" name="CuadroTexto 21"/>
          <p:cNvSpPr txBox="1"/>
          <p:nvPr/>
        </p:nvSpPr>
        <p:spPr>
          <a:xfrm>
            <a:off x="300038" y="114300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26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0037" y="1678036"/>
            <a:ext cx="8582705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rgbClr val="FFFFFF"/>
                </a:solidFill>
                <a:ea typeface="ＭＳ Ｐゴシック" pitchFamily="1" charset="-128"/>
              </a:rPr>
              <a:t>Palabras simples o primitivas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01625" y="2279650"/>
            <a:ext cx="8580438" cy="1630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74625" indent="-174625" algn="just">
              <a:buFont typeface="Arial" pitchFamily="-93" charset="0"/>
              <a:buChar char="•"/>
            </a:pPr>
            <a:r>
              <a:rPr lang="es-ES_tradnl" sz="2000">
                <a:solidFill>
                  <a:srgbClr val="000000"/>
                </a:solidFill>
              </a:rPr>
              <a:t>Son aquellas que constan de una raíz: </a:t>
            </a:r>
            <a:r>
              <a:rPr lang="es-ES_tradnl" sz="2000" b="1">
                <a:solidFill>
                  <a:srgbClr val="FF0000"/>
                </a:solidFill>
              </a:rPr>
              <a:t>tigre, sol</a:t>
            </a:r>
            <a:r>
              <a:rPr lang="es-ES_tradnl" sz="2000">
                <a:solidFill>
                  <a:srgbClr val="000000"/>
                </a:solidFill>
              </a:rPr>
              <a:t>.</a:t>
            </a:r>
          </a:p>
          <a:p>
            <a:pPr marL="174625" indent="-174625" algn="just">
              <a:buFont typeface="Arial" pitchFamily="-93" charset="0"/>
              <a:buChar char="•"/>
            </a:pPr>
            <a:endParaRPr lang="es-ES_tradnl" sz="2000">
              <a:solidFill>
                <a:srgbClr val="000000"/>
              </a:solidFill>
            </a:endParaRPr>
          </a:p>
          <a:p>
            <a:pPr marL="174625" indent="-174625" algn="just">
              <a:buFont typeface="Arial" pitchFamily="-93" charset="0"/>
              <a:buChar char="•"/>
            </a:pPr>
            <a:r>
              <a:rPr lang="es-ES_tradnl" sz="2000">
                <a:solidFill>
                  <a:srgbClr val="000000"/>
                </a:solidFill>
              </a:rPr>
              <a:t>Estas palabras pueden llevar morfemas flexivos (género, número), pero no llevan morfemas derivativos.</a:t>
            </a:r>
          </a:p>
          <a:p>
            <a:pPr marL="174625" indent="-174625" algn="just"/>
            <a:endParaRPr lang="es-ES_tradnl" sz="2000">
              <a:solidFill>
                <a:srgbClr val="000000"/>
              </a:solidFill>
            </a:endParaRPr>
          </a:p>
        </p:txBody>
      </p:sp>
      <p:sp>
        <p:nvSpPr>
          <p:cNvPr id="8" name="CuadroTexto 20"/>
          <p:cNvSpPr txBox="1"/>
          <p:nvPr/>
        </p:nvSpPr>
        <p:spPr>
          <a:xfrm>
            <a:off x="300038" y="61277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3.3. Formación de palabras</a:t>
            </a:r>
          </a:p>
        </p:txBody>
      </p:sp>
      <p:sp>
        <p:nvSpPr>
          <p:cNvPr id="9" name="CuadroTexto 21"/>
          <p:cNvSpPr txBox="1"/>
          <p:nvPr/>
        </p:nvSpPr>
        <p:spPr>
          <a:xfrm>
            <a:off x="300038" y="114300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10" name="CuadroTexto 20"/>
          <p:cNvSpPr txBox="1"/>
          <p:nvPr/>
        </p:nvSpPr>
        <p:spPr>
          <a:xfrm>
            <a:off x="300038" y="107632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3.3.1. Palabras simples o primitivas</a:t>
            </a:r>
          </a:p>
        </p:txBody>
      </p:sp>
      <p:sp>
        <p:nvSpPr>
          <p:cNvPr id="47113" name="AutoShape 8" descr="Resultado de imagen de tigre sol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711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8513" y="43418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27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0038" y="1615421"/>
            <a:ext cx="853916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rgbClr val="FFFFFF"/>
                </a:solidFill>
                <a:ea typeface="ＭＳ Ｐゴシック" pitchFamily="1" charset="-128"/>
              </a:rPr>
              <a:t>Palabras compuestas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0838" y="2170113"/>
            <a:ext cx="8437562" cy="14779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74625" indent="-174625" algn="just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Son aquellas que se han formado a partir de la unión de dos palabras independientes que existían previamente:</a:t>
            </a:r>
          </a:p>
          <a:p>
            <a:pPr marL="631825" lvl="1" indent="-174625" algn="just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Vana + gloria: vanagloria</a:t>
            </a:r>
          </a:p>
          <a:p>
            <a:pPr marL="631825" lvl="1" indent="-174625" algn="just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Pelo + rojo: pelirrojo</a:t>
            </a:r>
          </a:p>
          <a:p>
            <a:pPr marL="631825" lvl="1" indent="-174625" algn="just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Saca + corchos: sacacorchos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10268" y="3759200"/>
            <a:ext cx="4169180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dirty="0">
                <a:solidFill>
                  <a:srgbClr val="FFFFFF"/>
                </a:solidFill>
                <a:ea typeface="ＭＳ Ｐゴシック" pitchFamily="1" charset="-128"/>
              </a:rPr>
              <a:t>Compuestos propios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9563" y="4248150"/>
            <a:ext cx="4168775" cy="17541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74625" indent="-174625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La fusión de los componentes de la palabra es total.</a:t>
            </a:r>
          </a:p>
          <a:p>
            <a:pPr marL="174625" indent="-174625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Se escriben sin separación.</a:t>
            </a:r>
          </a:p>
          <a:p>
            <a:pPr marL="174625" indent="-174625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El primer componente no admite morfemas flexivos.</a:t>
            </a:r>
          </a:p>
          <a:p>
            <a:pPr marL="174625" indent="-174625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Llevan un único acento.</a:t>
            </a:r>
          </a:p>
        </p:txBody>
      </p:sp>
      <p:sp>
        <p:nvSpPr>
          <p:cNvPr id="48138" name="CuadroTexto 6"/>
          <p:cNvSpPr txBox="1">
            <a:spLocks noChangeArrowheads="1"/>
          </p:cNvSpPr>
          <p:nvPr/>
        </p:nvSpPr>
        <p:spPr bwMode="auto">
          <a:xfrm>
            <a:off x="300038" y="6134100"/>
            <a:ext cx="4168775" cy="368300"/>
          </a:xfrm>
          <a:prstGeom prst="rect">
            <a:avLst/>
          </a:prstGeom>
          <a:solidFill>
            <a:srgbClr val="FFE1E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>
                <a:solidFill>
                  <a:srgbClr val="000000"/>
                </a:solidFill>
                <a:latin typeface="Calibri" pitchFamily="-93" charset="0"/>
              </a:rPr>
              <a:t>Agridulce, telaraña, matamoscas, altibajo…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789714" y="3759200"/>
            <a:ext cx="3949085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Compuestos sintagmáticos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789488" y="4248150"/>
            <a:ext cx="3949700" cy="17541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74625" indent="-174625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La fusión de los componentes de la palabra NO es total.</a:t>
            </a:r>
          </a:p>
          <a:p>
            <a:pPr marL="174625" indent="-174625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Mantienen su independencia gráfica y acentual.</a:t>
            </a:r>
          </a:p>
          <a:p>
            <a:pPr marL="174625" indent="-174625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A veces aparecen separados con un guion intermedio y otras sin él.</a:t>
            </a:r>
          </a:p>
        </p:txBody>
      </p:sp>
      <p:sp>
        <p:nvSpPr>
          <p:cNvPr id="48143" name="CuadroTexto 9"/>
          <p:cNvSpPr txBox="1">
            <a:spLocks noChangeArrowheads="1"/>
          </p:cNvSpPr>
          <p:nvPr/>
        </p:nvSpPr>
        <p:spPr bwMode="auto">
          <a:xfrm>
            <a:off x="4789488" y="6134100"/>
            <a:ext cx="3949700" cy="646113"/>
          </a:xfrm>
          <a:prstGeom prst="rect">
            <a:avLst/>
          </a:prstGeom>
          <a:solidFill>
            <a:srgbClr val="FFE1EA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>
                <a:solidFill>
                  <a:srgbClr val="000000"/>
                </a:solidFill>
                <a:latin typeface="Calibri" pitchFamily="-93" charset="0"/>
              </a:rPr>
              <a:t>Teórico-práctico, político-social</a:t>
            </a:r>
          </a:p>
          <a:p>
            <a:pPr algn="ctr"/>
            <a:r>
              <a:rPr lang="es-ES_tradnl">
                <a:solidFill>
                  <a:srgbClr val="000000"/>
                </a:solidFill>
                <a:latin typeface="Calibri" pitchFamily="-93" charset="0"/>
              </a:rPr>
              <a:t>Cocina comedor, problema clave</a:t>
            </a:r>
          </a:p>
        </p:txBody>
      </p:sp>
      <p:sp>
        <p:nvSpPr>
          <p:cNvPr id="11" name="CuadroTexto 20"/>
          <p:cNvSpPr txBox="1"/>
          <p:nvPr/>
        </p:nvSpPr>
        <p:spPr>
          <a:xfrm>
            <a:off x="300038" y="61277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3.3. Formación de palabras</a:t>
            </a:r>
          </a:p>
        </p:txBody>
      </p:sp>
      <p:sp>
        <p:nvSpPr>
          <p:cNvPr id="12" name="CuadroTexto 21"/>
          <p:cNvSpPr txBox="1"/>
          <p:nvPr/>
        </p:nvSpPr>
        <p:spPr>
          <a:xfrm>
            <a:off x="300038" y="114300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13" name="CuadroTexto 20"/>
          <p:cNvSpPr txBox="1"/>
          <p:nvPr/>
        </p:nvSpPr>
        <p:spPr>
          <a:xfrm>
            <a:off x="300038" y="107632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3.3.2. Palabras compuestas</a:t>
            </a:r>
          </a:p>
        </p:txBody>
      </p:sp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28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9409" y="3728961"/>
            <a:ext cx="1456191" cy="6463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FFFFF"/>
                </a:solidFill>
                <a:ea typeface="ＭＳ Ｐゴシック" pitchFamily="1" charset="-128"/>
              </a:rPr>
              <a:t>Compuestos propios:</a:t>
            </a:r>
          </a:p>
        </p:txBody>
      </p:sp>
      <p:sp>
        <p:nvSpPr>
          <p:cNvPr id="11" name="CuadroTexto 20"/>
          <p:cNvSpPr txBox="1"/>
          <p:nvPr/>
        </p:nvSpPr>
        <p:spPr>
          <a:xfrm>
            <a:off x="300038" y="61277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3.3. Formación de palabras</a:t>
            </a:r>
          </a:p>
        </p:txBody>
      </p:sp>
      <p:sp>
        <p:nvSpPr>
          <p:cNvPr id="12" name="CuadroTexto 21"/>
          <p:cNvSpPr txBox="1"/>
          <p:nvPr/>
        </p:nvSpPr>
        <p:spPr>
          <a:xfrm>
            <a:off x="300038" y="114300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13" name="CuadroTexto 20"/>
          <p:cNvSpPr txBox="1"/>
          <p:nvPr/>
        </p:nvSpPr>
        <p:spPr>
          <a:xfrm>
            <a:off x="300038" y="107632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3.3.2. Palabras compuestas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887538" y="1684338"/>
            <a:ext cx="3149600" cy="6461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Palabras compuestas con algún cambio gráfico.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375275" y="1822450"/>
            <a:ext cx="1524000" cy="368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Diez + y + seis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073900" y="1844675"/>
            <a:ext cx="1524000" cy="368300"/>
          </a:xfrm>
          <a:prstGeom prst="rect">
            <a:avLst/>
          </a:prstGeom>
          <a:solidFill>
            <a:srgbClr val="B7F90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>
                <a:solidFill>
                  <a:schemeClr val="tx1"/>
                </a:solidFill>
                <a:ea typeface="ＭＳ Ｐゴシック" pitchFamily="-93" charset="-128"/>
                <a:cs typeface="ＭＳ Ｐゴシック" pitchFamily="-93" charset="-128"/>
              </a:rPr>
              <a:t>dieciséis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887538" y="2409825"/>
            <a:ext cx="3149600" cy="92392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Palabras compuestas con algún cambio fonético además de la atonicidad del 1º elemento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254625" y="2497138"/>
            <a:ext cx="1524000" cy="369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Agrio + dulce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899275" y="2474913"/>
            <a:ext cx="1524000" cy="369887"/>
          </a:xfrm>
          <a:prstGeom prst="rect">
            <a:avLst/>
          </a:prstGeom>
          <a:solidFill>
            <a:srgbClr val="B7F90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agridulce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254625" y="2897188"/>
            <a:ext cx="1524000" cy="369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Carro + coche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6899275" y="2911475"/>
            <a:ext cx="1524000" cy="369888"/>
          </a:xfrm>
          <a:prstGeom prst="rect">
            <a:avLst/>
          </a:prstGeom>
          <a:solidFill>
            <a:srgbClr val="B7F90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carricoche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887538" y="3449638"/>
            <a:ext cx="3149600" cy="92392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Palabras compuestas en las que el 1º elemento no se hace átono.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5254625" y="3683000"/>
            <a:ext cx="1819275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Entrega + se + lo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7185025" y="3683000"/>
            <a:ext cx="1524000" cy="369888"/>
          </a:xfrm>
          <a:prstGeom prst="rect">
            <a:avLst/>
          </a:prstGeom>
          <a:solidFill>
            <a:srgbClr val="B7F90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>
                <a:solidFill>
                  <a:schemeClr val="tx1"/>
                </a:solidFill>
                <a:ea typeface="ＭＳ Ｐゴシック" pitchFamily="-93" charset="-128"/>
                <a:cs typeface="ＭＳ Ｐゴシック" pitchFamily="-93" charset="-128"/>
              </a:rPr>
              <a:t>entrégaselo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887538" y="4527550"/>
            <a:ext cx="3149600" cy="12001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b="1">
                <a:solidFill>
                  <a:srgbClr val="FF0000"/>
                </a:solidFill>
                <a:ea typeface="ＭＳ Ｐゴシック" pitchFamily="-93" charset="-128"/>
                <a:cs typeface="ＭＳ Ｐゴシック" pitchFamily="-93" charset="-128"/>
              </a:rPr>
              <a:t>Bases compositivas cultas: </a:t>
            </a:r>
            <a:r>
              <a:rPr lang="es-ES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palabras compuestas con dos lexemas que eran palabras autónomas en griego y latin.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254625" y="4513263"/>
            <a:ext cx="1819275" cy="6461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/>
              <a:t>Unidos a bases castellanas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7185025" y="4651375"/>
            <a:ext cx="1524000" cy="369888"/>
          </a:xfrm>
          <a:prstGeom prst="rect">
            <a:avLst/>
          </a:prstGeom>
          <a:solidFill>
            <a:srgbClr val="B7F90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aeropuerto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5259388" y="5311775"/>
            <a:ext cx="1819275" cy="36988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Unidos entre sí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7185025" y="5311775"/>
            <a:ext cx="1524000" cy="646113"/>
          </a:xfrm>
          <a:prstGeom prst="rect">
            <a:avLst/>
          </a:prstGeom>
          <a:solidFill>
            <a:srgbClr val="B7F90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biblioteca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xenofobia</a:t>
            </a:r>
          </a:p>
        </p:txBody>
      </p:sp>
      <p:sp>
        <p:nvSpPr>
          <p:cNvPr id="10" name="9 Abrir llave"/>
          <p:cNvSpPr/>
          <p:nvPr/>
        </p:nvSpPr>
        <p:spPr>
          <a:xfrm>
            <a:off x="1625600" y="1684338"/>
            <a:ext cx="261938" cy="48736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Abrir llave"/>
          <p:cNvSpPr/>
          <p:nvPr/>
        </p:nvSpPr>
        <p:spPr>
          <a:xfrm>
            <a:off x="5037138" y="4513263"/>
            <a:ext cx="217487" cy="1168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/>
          </a:p>
        </p:txBody>
      </p:sp>
      <p:sp>
        <p:nvSpPr>
          <p:cNvPr id="29" name="28 Cerrar llave"/>
          <p:cNvSpPr/>
          <p:nvPr/>
        </p:nvSpPr>
        <p:spPr>
          <a:xfrm>
            <a:off x="5037138" y="1684338"/>
            <a:ext cx="217487" cy="64611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/>
          </a:p>
        </p:txBody>
      </p:sp>
      <p:sp>
        <p:nvSpPr>
          <p:cNvPr id="30" name="29 Cerrar llave"/>
          <p:cNvSpPr/>
          <p:nvPr/>
        </p:nvSpPr>
        <p:spPr>
          <a:xfrm>
            <a:off x="5037138" y="2409825"/>
            <a:ext cx="217487" cy="9239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/>
          </a:p>
        </p:txBody>
      </p:sp>
      <p:sp>
        <p:nvSpPr>
          <p:cNvPr id="31" name="30 Cerrar llave"/>
          <p:cNvSpPr/>
          <p:nvPr/>
        </p:nvSpPr>
        <p:spPr>
          <a:xfrm>
            <a:off x="5037138" y="3449638"/>
            <a:ext cx="217487" cy="9239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s-ES"/>
          </a:p>
        </p:txBody>
      </p:sp>
      <p:sp>
        <p:nvSpPr>
          <p:cNvPr id="34" name="33 CuadroTexto"/>
          <p:cNvSpPr txBox="1"/>
          <p:nvPr/>
        </p:nvSpPr>
        <p:spPr>
          <a:xfrm>
            <a:off x="1887538" y="5911850"/>
            <a:ext cx="3149600" cy="6461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b="1">
                <a:solidFill>
                  <a:srgbClr val="FF0000"/>
                </a:solidFill>
                <a:ea typeface="ＭＳ Ｐゴシック" pitchFamily="-93" charset="-128"/>
                <a:cs typeface="ＭＳ Ｐゴシック" pitchFamily="-93" charset="-128"/>
              </a:rPr>
              <a:t>Lexicalizaciones de grupos semánticos</a:t>
            </a:r>
            <a:endParaRPr lang="es-ES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360988" y="6049963"/>
            <a:ext cx="1717675" cy="369887"/>
          </a:xfrm>
          <a:prstGeom prst="rect">
            <a:avLst/>
          </a:prstGeom>
          <a:solidFill>
            <a:srgbClr val="B7F90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metomentodo</a:t>
            </a:r>
          </a:p>
        </p:txBody>
      </p:sp>
      <p:sp>
        <p:nvSpPr>
          <p:cNvPr id="32" name="Marcador de número de diapositiva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29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2413" y="284163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rgbClr val="FFFFFF"/>
                </a:solidFill>
                <a:ea typeface="ＭＳ Ｐゴシック" pitchFamily="1" charset="-128"/>
              </a:rPr>
              <a:t>1. UNIDADES DE LA LENGUA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2413" y="944563"/>
            <a:ext cx="842645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 dirty="0">
                <a:solidFill>
                  <a:srgbClr val="000000"/>
                </a:solidFill>
              </a:rPr>
              <a:t>Los </a:t>
            </a:r>
            <a:r>
              <a:rPr lang="es-ES_tradnl" sz="2000" b="1" dirty="0">
                <a:solidFill>
                  <a:srgbClr val="FF0000"/>
                </a:solidFill>
              </a:rPr>
              <a:t>MORFEMAS</a:t>
            </a:r>
            <a:r>
              <a:rPr lang="es-ES_tradnl" sz="2000" dirty="0">
                <a:solidFill>
                  <a:srgbClr val="000000"/>
                </a:solidFill>
              </a:rPr>
              <a:t> son las unidades más pequeñas de la </a:t>
            </a:r>
            <a:r>
              <a:rPr lang="es-ES_tradnl" sz="2000" dirty="0" smtClean="0">
                <a:solidFill>
                  <a:srgbClr val="000000"/>
                </a:solidFill>
              </a:rPr>
              <a:t>lengua</a:t>
            </a:r>
          </a:p>
          <a:p>
            <a:pPr algn="ctr"/>
            <a:r>
              <a:rPr lang="es-ES_tradnl" sz="2000" dirty="0" smtClean="0">
                <a:solidFill>
                  <a:srgbClr val="000000"/>
                </a:solidFill>
              </a:rPr>
              <a:t> </a:t>
            </a:r>
            <a:r>
              <a:rPr lang="es-ES_tradnl" sz="2000" b="1" dirty="0">
                <a:solidFill>
                  <a:srgbClr val="FF0000"/>
                </a:solidFill>
              </a:rPr>
              <a:t>CON SIGNIFICADO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52413" y="1933575"/>
            <a:ext cx="3767137" cy="708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2000" dirty="0">
                <a:solidFill>
                  <a:srgbClr val="000000"/>
                </a:solidFill>
                <a:ea typeface="ＭＳ Ｐゴシック" pitchFamily="1" charset="-128"/>
              </a:rPr>
              <a:t>Un solo morfema puede constituir una palabra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52413" y="2854325"/>
            <a:ext cx="3767137" cy="1323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 b="1">
                <a:solidFill>
                  <a:srgbClr val="FF0000"/>
                </a:solidFill>
              </a:rPr>
              <a:t>CHOCOLATE</a:t>
            </a:r>
          </a:p>
          <a:p>
            <a:pPr algn="ctr"/>
            <a:r>
              <a:rPr lang="es-ES_tradnl" sz="2000" b="1">
                <a:solidFill>
                  <a:srgbClr val="FF0000"/>
                </a:solidFill>
              </a:rPr>
              <a:t>CORAZÓN</a:t>
            </a:r>
          </a:p>
          <a:p>
            <a:pPr algn="ctr"/>
            <a:r>
              <a:rPr lang="es-ES_tradnl" sz="2000" b="1">
                <a:solidFill>
                  <a:srgbClr val="FF0000"/>
                </a:solidFill>
              </a:rPr>
              <a:t>AMOR</a:t>
            </a:r>
          </a:p>
          <a:p>
            <a:pPr algn="ctr"/>
            <a:r>
              <a:rPr lang="es-ES_tradnl" sz="2000" b="1">
                <a:solidFill>
                  <a:srgbClr val="FF0000"/>
                </a:solidFill>
              </a:rPr>
              <a:t>SOL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911725" y="1933575"/>
            <a:ext cx="3767138" cy="708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2000" dirty="0">
                <a:solidFill>
                  <a:srgbClr val="000000"/>
                </a:solidFill>
                <a:ea typeface="ＭＳ Ｐゴシック" pitchFamily="1" charset="-128"/>
              </a:rPr>
              <a:t>Lo normal es que se agrupen para constituir una palabra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911725" y="2854325"/>
            <a:ext cx="3767138" cy="1323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 b="1">
                <a:solidFill>
                  <a:srgbClr val="FF2929"/>
                </a:solidFill>
              </a:rPr>
              <a:t>NIÑ-A</a:t>
            </a:r>
          </a:p>
          <a:p>
            <a:pPr algn="ctr"/>
            <a:r>
              <a:rPr lang="es-ES_tradnl" sz="2000" b="1">
                <a:solidFill>
                  <a:srgbClr val="FF2929"/>
                </a:solidFill>
              </a:rPr>
              <a:t>IDE-AL-ISTA</a:t>
            </a:r>
          </a:p>
          <a:p>
            <a:pPr algn="ctr"/>
            <a:r>
              <a:rPr lang="es-ES_tradnl" sz="2000" b="1">
                <a:solidFill>
                  <a:srgbClr val="FF2929"/>
                </a:solidFill>
              </a:rPr>
              <a:t>A-MORAL-IDAD</a:t>
            </a:r>
          </a:p>
          <a:p>
            <a:pPr algn="ctr"/>
            <a:r>
              <a:rPr lang="es-ES_tradnl" sz="2000" b="1">
                <a:solidFill>
                  <a:srgbClr val="FF2929"/>
                </a:solidFill>
              </a:rPr>
              <a:t>RE-COG-E-R</a:t>
            </a:r>
          </a:p>
        </p:txBody>
      </p:sp>
      <p:cxnSp>
        <p:nvCxnSpPr>
          <p:cNvPr id="25" name="Conector recto 24"/>
          <p:cNvCxnSpPr>
            <a:stCxn id="5" idx="2"/>
            <a:endCxn id="22" idx="0"/>
          </p:cNvCxnSpPr>
          <p:nvPr/>
        </p:nvCxnSpPr>
        <p:spPr>
          <a:xfrm rot="16200000" flipH="1">
            <a:off x="5489903" y="628184"/>
            <a:ext cx="281126" cy="2329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>
            <a:stCxn id="17" idx="0"/>
            <a:endCxn id="5" idx="2"/>
          </p:cNvCxnSpPr>
          <p:nvPr/>
        </p:nvCxnSpPr>
        <p:spPr>
          <a:xfrm rot="5400000" flipH="1" flipV="1">
            <a:off x="3160247" y="628184"/>
            <a:ext cx="281126" cy="2329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7" idx="2"/>
          </p:cNvCxnSpPr>
          <p:nvPr/>
        </p:nvCxnSpPr>
        <p:spPr>
          <a:xfrm flipH="1">
            <a:off x="2135188" y="2641600"/>
            <a:ext cx="1587" cy="212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stCxn id="22" idx="2"/>
            <a:endCxn id="23" idx="0"/>
          </p:cNvCxnSpPr>
          <p:nvPr/>
        </p:nvCxnSpPr>
        <p:spPr>
          <a:xfrm>
            <a:off x="6796088" y="2641600"/>
            <a:ext cx="0" cy="212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3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20"/>
          <p:cNvSpPr txBox="1"/>
          <p:nvPr/>
        </p:nvSpPr>
        <p:spPr>
          <a:xfrm>
            <a:off x="300038" y="61277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3.3. Formación de palabras</a:t>
            </a:r>
          </a:p>
        </p:txBody>
      </p:sp>
      <p:sp>
        <p:nvSpPr>
          <p:cNvPr id="12" name="CuadroTexto 21"/>
          <p:cNvSpPr txBox="1"/>
          <p:nvPr/>
        </p:nvSpPr>
        <p:spPr>
          <a:xfrm>
            <a:off x="300038" y="114300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13" name="CuadroTexto 20"/>
          <p:cNvSpPr txBox="1"/>
          <p:nvPr/>
        </p:nvSpPr>
        <p:spPr>
          <a:xfrm>
            <a:off x="300038" y="107632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3.3.2. Palabras compuestas</a:t>
            </a:r>
          </a:p>
        </p:txBody>
      </p:sp>
      <p:sp>
        <p:nvSpPr>
          <p:cNvPr id="32" name="Marcador de número de diapositiva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30</a:t>
            </a:fld>
            <a:endParaRPr lang="es-ES_tradnl"/>
          </a:p>
        </p:txBody>
      </p:sp>
      <p:sp>
        <p:nvSpPr>
          <p:cNvPr id="33" name="CuadroTexto 32"/>
          <p:cNvSpPr txBox="1"/>
          <p:nvPr/>
        </p:nvSpPr>
        <p:spPr>
          <a:xfrm>
            <a:off x="300038" y="1727200"/>
            <a:ext cx="79565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Cuestiones a tener en cuenta a la hora de analizar compuestos propios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009900" y="2293034"/>
            <a:ext cx="57531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L</a:t>
            </a:r>
            <a:r>
              <a:rPr lang="es-ES_tradnl" dirty="0" smtClean="0"/>
              <a:t>a </a:t>
            </a:r>
            <a:r>
              <a:rPr lang="es-ES_tradnl" dirty="0" err="1" smtClean="0"/>
              <a:t>–s</a:t>
            </a:r>
            <a:r>
              <a:rPr lang="es-ES_tradnl" dirty="0" smtClean="0"/>
              <a:t> del segundo elemento no es morfema flexivo sino que forma parte del segundo elemento compositivo, ya que no puede decir *</a:t>
            </a:r>
            <a:r>
              <a:rPr lang="es-ES_tradnl" dirty="0" err="1" smtClean="0"/>
              <a:t>sacacorcho</a:t>
            </a:r>
            <a:r>
              <a:rPr lang="es-ES_tradnl" dirty="0" smtClean="0"/>
              <a:t>, etc.</a:t>
            </a:r>
            <a:endParaRPr lang="es-ES_tradnl" dirty="0"/>
          </a:p>
        </p:txBody>
      </p:sp>
      <p:sp>
        <p:nvSpPr>
          <p:cNvPr id="37" name="CuadroTexto 36"/>
          <p:cNvSpPr txBox="1"/>
          <p:nvPr/>
        </p:nvSpPr>
        <p:spPr>
          <a:xfrm>
            <a:off x="300038" y="2293034"/>
            <a:ext cx="2709862" cy="923330"/>
          </a:xfrm>
          <a:prstGeom prst="rect">
            <a:avLst/>
          </a:prstGeom>
          <a:solidFill>
            <a:srgbClr val="FFE1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Palabras como sacacorchos, saltamontes, etc.</a:t>
            </a:r>
            <a:endParaRPr lang="es-ES_tradnl" b="1" dirty="0"/>
          </a:p>
        </p:txBody>
      </p:sp>
      <p:sp>
        <p:nvSpPr>
          <p:cNvPr id="38" name="CuadroTexto 37"/>
          <p:cNvSpPr txBox="1"/>
          <p:nvPr/>
        </p:nvSpPr>
        <p:spPr>
          <a:xfrm>
            <a:off x="300038" y="3691929"/>
            <a:ext cx="2709862" cy="646331"/>
          </a:xfrm>
          <a:prstGeom prst="rect">
            <a:avLst/>
          </a:prstGeom>
          <a:solidFill>
            <a:srgbClr val="FFE1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Palabras como hispanohablante, etc. </a:t>
            </a:r>
            <a:endParaRPr lang="es-ES_tradnl" b="1" dirty="0"/>
          </a:p>
        </p:txBody>
      </p:sp>
      <p:sp>
        <p:nvSpPr>
          <p:cNvPr id="39" name="CuadroTexto 38"/>
          <p:cNvSpPr txBox="1"/>
          <p:nvPr/>
        </p:nvSpPr>
        <p:spPr>
          <a:xfrm>
            <a:off x="3009900" y="3368764"/>
            <a:ext cx="57531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Alguna </a:t>
            </a:r>
            <a:r>
              <a:rPr lang="es-ES_tradnl" dirty="0" smtClean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de </a:t>
            </a:r>
            <a:r>
              <a:rPr lang="es-ES_tradnl" dirty="0" smtClean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las palabras independientes que forman una palabra compuesta pueden ser una </a:t>
            </a:r>
            <a:r>
              <a:rPr lang="es-ES_tradnl" b="1" dirty="0" smtClean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palabra derivada</a:t>
            </a:r>
            <a:r>
              <a:rPr lang="es-ES_tradnl" dirty="0" smtClean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: hispanohablante (hispano+hablante), aguardiente (agua+ardiente).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40" name="CuadroTexto 39"/>
          <p:cNvSpPr txBox="1"/>
          <p:nvPr/>
        </p:nvSpPr>
        <p:spPr>
          <a:xfrm>
            <a:off x="300038" y="4978400"/>
            <a:ext cx="2709862" cy="923330"/>
          </a:xfrm>
          <a:prstGeom prst="rect">
            <a:avLst/>
          </a:prstGeom>
          <a:solidFill>
            <a:srgbClr val="FFE1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Palabras con variaciones en su forma. </a:t>
            </a:r>
            <a:endParaRPr lang="es-ES_tradnl" b="1" dirty="0"/>
          </a:p>
        </p:txBody>
      </p:sp>
      <p:sp>
        <p:nvSpPr>
          <p:cNvPr id="41" name="CuadroTexto 40"/>
          <p:cNvSpPr txBox="1"/>
          <p:nvPr/>
        </p:nvSpPr>
        <p:spPr>
          <a:xfrm>
            <a:off x="3009900" y="4978400"/>
            <a:ext cx="575310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Es </a:t>
            </a:r>
            <a:r>
              <a:rPr lang="es-ES_tradnl" dirty="0" smtClean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el caso de pelirrojo, donde pelo ha perdido la vocal final al introducirse la vocal </a:t>
            </a:r>
            <a:r>
              <a:rPr lang="es-ES_tradnl" dirty="0" err="1" smtClean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i</a:t>
            </a:r>
            <a:r>
              <a:rPr lang="es-ES_tradnl" dirty="0" smtClean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 como enlace con el adjetivo rojo. O el caso de aguardiente donde se ha producido la fusión de las dos vocales que entran en contacto en una sola a.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20"/>
          <p:cNvSpPr txBox="1"/>
          <p:nvPr/>
        </p:nvSpPr>
        <p:spPr>
          <a:xfrm>
            <a:off x="300038" y="61277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3.3. Formación de palabras</a:t>
            </a:r>
          </a:p>
        </p:txBody>
      </p:sp>
      <p:sp>
        <p:nvSpPr>
          <p:cNvPr id="6" name="CuadroTexto 21"/>
          <p:cNvSpPr txBox="1"/>
          <p:nvPr/>
        </p:nvSpPr>
        <p:spPr>
          <a:xfrm>
            <a:off x="300038" y="114300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7" name="CuadroTexto 20"/>
          <p:cNvSpPr txBox="1"/>
          <p:nvPr/>
        </p:nvSpPr>
        <p:spPr>
          <a:xfrm>
            <a:off x="300038" y="107632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3.3.2. Palabras compuestas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00038" y="1639888"/>
            <a:ext cx="8640762" cy="48021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- </a:t>
            </a:r>
            <a:r>
              <a:rPr lang="es-ES_tradnl" b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Verbo + sustantivo: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s-ES_tradnl" i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sacacorchos, abrelatas, correcalles, tirachinas, tentempié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.</a:t>
            </a:r>
            <a:endParaRPr lang="es-ES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- </a:t>
            </a:r>
            <a:r>
              <a:rPr lang="es-ES_tradnl" b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Sustantivo + sustantivo: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s-ES_tradnl" i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bocacalle, bocamanga, carricoche, motobomba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.</a:t>
            </a:r>
            <a:endParaRPr lang="es-ES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- </a:t>
            </a:r>
            <a:r>
              <a:rPr lang="es-ES_tradnl" b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Sustantivo + adjetivo: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s-ES_tradnl" i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tiovivo, caradura, pelirrojo, cornicorto, vinagre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.</a:t>
            </a:r>
            <a:endParaRPr lang="es-ES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- </a:t>
            </a:r>
            <a:r>
              <a:rPr lang="es-ES_tradnl" b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Adjetivo + adjetivo: </a:t>
            </a:r>
            <a:r>
              <a:rPr lang="es-ES_tradnl" i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agridulce, verdinegro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.</a:t>
            </a:r>
            <a:endParaRPr lang="es-ES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- </a:t>
            </a:r>
            <a:r>
              <a:rPr lang="es-ES_tradnl" b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Verbo + verbo (con conjunción o sin ella):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s-ES_tradnl" i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correveidile; vaivén, comecome, hazmerreír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.</a:t>
            </a:r>
            <a:endParaRPr lang="es-ES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- </a:t>
            </a:r>
            <a:r>
              <a:rPr lang="es-ES_tradnl" b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Verbo + todo: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s-ES_tradnl" i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sabelotodo; metomentodo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.</a:t>
            </a:r>
            <a:endParaRPr lang="es-ES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- </a:t>
            </a:r>
            <a:r>
              <a:rPr lang="es-ES_tradnl" b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Cardinal + cardinal: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s-ES_tradnl" i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dieciséis, veintidós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.</a:t>
            </a:r>
            <a:endParaRPr lang="es-ES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r>
              <a:rPr lang="es-ES_tradnl" b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- Cardinal  + sustantivo: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s-ES_tradnl" i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milhojas, ciempiés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.</a:t>
            </a:r>
            <a:endParaRPr lang="es-ES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- </a:t>
            </a:r>
            <a:r>
              <a:rPr lang="es-ES_tradnl" b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Adverbios y sustantivo o adjetivo: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s-ES_tradnl" i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biempensante, maleducado, bienhechor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.</a:t>
            </a:r>
            <a:endParaRPr lang="es-ES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- </a:t>
            </a:r>
            <a:r>
              <a:rPr lang="es-ES_tradnl" b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Adverbio y verbo: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s-ES_tradnl" i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maleducar, malmeter, maldecir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.</a:t>
            </a:r>
            <a:endParaRPr lang="es-ES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- </a:t>
            </a:r>
            <a:r>
              <a:rPr lang="es-ES_tradnl" b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Preposición, sustantivo y adjetivo: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s-ES_tradnl" i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enhorabuena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.</a:t>
            </a:r>
            <a:endParaRPr lang="es-ES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- </a:t>
            </a:r>
            <a:r>
              <a:rPr lang="es-ES_tradnl" b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Preposición, pronombre y adjetivo: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s-ES_tradnl" i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ensimismar.</a:t>
            </a:r>
            <a:endParaRPr lang="es-ES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- </a:t>
            </a:r>
            <a:r>
              <a:rPr lang="es-ES_tradnl" b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Determinativo y adjetivo: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s-ES_tradnl" i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ambidextro.</a:t>
            </a:r>
            <a:endParaRPr lang="es-ES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- </a:t>
            </a:r>
            <a:r>
              <a:rPr lang="es-ES_tradnl" b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Adjetivo y sustantivo: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s-ES_tradnl" i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medialuna, mediodía, altamar, salvoconducto, altavoz, todoterreno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.</a:t>
            </a:r>
            <a:endParaRPr lang="es-ES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r>
              <a:rPr lang="es-ES_tradnl" b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- Interjección y sustantivo:</a:t>
            </a:r>
            <a:r>
              <a:rPr lang="es-ES_tradnl" i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 avemaría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.</a:t>
            </a:r>
            <a:endParaRPr lang="es-ES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  <a:p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- </a:t>
            </a:r>
            <a:r>
              <a:rPr lang="es-ES_tradnl" b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Sustantivo y posesivo:</a:t>
            </a:r>
            <a:r>
              <a:rPr lang="es-ES_tradnl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 </a:t>
            </a:r>
            <a:r>
              <a:rPr lang="es-ES_tradnl" i="1">
                <a:solidFill>
                  <a:srgbClr val="000000"/>
                </a:solidFill>
                <a:ea typeface="ＭＳ Ｐゴシック" pitchFamily="-93" charset="-128"/>
                <a:cs typeface="ＭＳ Ｐゴシック" pitchFamily="-93" charset="-128"/>
              </a:rPr>
              <a:t>padrenuestro.</a:t>
            </a:r>
            <a:endParaRPr lang="es-ES">
              <a:solidFill>
                <a:srgbClr val="000000"/>
              </a:solidFill>
              <a:ea typeface="ＭＳ Ｐゴシック" pitchFamily="-93" charset="-128"/>
              <a:cs typeface="ＭＳ Ｐゴシック" pitchFamily="-93" charset="-128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31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38138" y="1530350"/>
            <a:ext cx="7623175" cy="369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rgbClr val="FFFFFF"/>
                </a:solidFill>
                <a:ea typeface="ＭＳ Ｐゴシック" pitchFamily="1" charset="-128"/>
              </a:rPr>
              <a:t>Palabras derivadas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38138" y="2046288"/>
            <a:ext cx="8366125" cy="584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82563" indent="-182563" algn="just">
              <a:buFont typeface="Arial" pitchFamily="-93" charset="0"/>
              <a:buChar char="•"/>
            </a:pPr>
            <a:r>
              <a:rPr lang="es-ES_tradnl" sz="1600">
                <a:solidFill>
                  <a:srgbClr val="000000"/>
                </a:solidFill>
              </a:rPr>
              <a:t>Son aquellas en las que </a:t>
            </a:r>
            <a:r>
              <a:rPr lang="es-ES_tradnl" sz="1600" b="1">
                <a:solidFill>
                  <a:srgbClr val="000000"/>
                </a:solidFill>
              </a:rPr>
              <a:t>a una raíz se le añade un morfema derivativo</a:t>
            </a:r>
            <a:r>
              <a:rPr lang="es-ES_tradnl" sz="1600">
                <a:solidFill>
                  <a:srgbClr val="000000"/>
                </a:solidFill>
              </a:rPr>
              <a:t>. Ejemplos: jardin</a:t>
            </a:r>
            <a:r>
              <a:rPr lang="es-ES_tradnl" sz="1600" b="1">
                <a:solidFill>
                  <a:srgbClr val="000000"/>
                </a:solidFill>
              </a:rPr>
              <a:t>ero</a:t>
            </a:r>
            <a:r>
              <a:rPr lang="es-ES_tradnl" sz="1600">
                <a:solidFill>
                  <a:srgbClr val="000000"/>
                </a:solidFill>
              </a:rPr>
              <a:t>, bell</a:t>
            </a:r>
            <a:r>
              <a:rPr lang="es-ES_tradnl" sz="1600" b="1">
                <a:solidFill>
                  <a:srgbClr val="000000"/>
                </a:solidFill>
              </a:rPr>
              <a:t>eza</a:t>
            </a:r>
            <a:r>
              <a:rPr lang="es-ES_tradnl" sz="1600">
                <a:solidFill>
                  <a:srgbClr val="000000"/>
                </a:solidFill>
              </a:rPr>
              <a:t>, </a:t>
            </a:r>
            <a:r>
              <a:rPr lang="es-ES_tradnl" sz="1600" b="1">
                <a:solidFill>
                  <a:srgbClr val="000000"/>
                </a:solidFill>
              </a:rPr>
              <a:t>in</a:t>
            </a:r>
            <a:r>
              <a:rPr lang="es-ES_tradnl" sz="1600">
                <a:solidFill>
                  <a:srgbClr val="000000"/>
                </a:solidFill>
              </a:rPr>
              <a:t>capaz, </a:t>
            </a:r>
            <a:r>
              <a:rPr lang="es-ES_tradnl" sz="1600" b="1">
                <a:solidFill>
                  <a:srgbClr val="000000"/>
                </a:solidFill>
              </a:rPr>
              <a:t>in</a:t>
            </a:r>
            <a:r>
              <a:rPr lang="es-ES_tradnl" sz="1600">
                <a:solidFill>
                  <a:srgbClr val="000000"/>
                </a:solidFill>
              </a:rPr>
              <a:t>soborn</a:t>
            </a:r>
            <a:r>
              <a:rPr lang="es-ES_tradnl" sz="1600" b="1">
                <a:solidFill>
                  <a:srgbClr val="000000"/>
                </a:solidFill>
              </a:rPr>
              <a:t>able</a:t>
            </a:r>
            <a:r>
              <a:rPr lang="es-ES_tradnl" sz="1600">
                <a:solidFill>
                  <a:srgbClr val="000000"/>
                </a:solidFill>
              </a:rPr>
              <a:t>, </a:t>
            </a:r>
            <a:r>
              <a:rPr lang="es-ES_tradnl" sz="1600" b="1">
                <a:solidFill>
                  <a:srgbClr val="000000"/>
                </a:solidFill>
              </a:rPr>
              <a:t>des</a:t>
            </a:r>
            <a:r>
              <a:rPr lang="es-ES_tradnl" sz="1600">
                <a:solidFill>
                  <a:srgbClr val="000000"/>
                </a:solidFill>
              </a:rPr>
              <a:t>pein</a:t>
            </a:r>
            <a:r>
              <a:rPr lang="es-ES_tradnl" sz="1600" b="1">
                <a:solidFill>
                  <a:srgbClr val="000000"/>
                </a:solidFill>
              </a:rPr>
              <a:t>ado</a:t>
            </a:r>
            <a:r>
              <a:rPr lang="es-ES_tradnl" sz="1600">
                <a:solidFill>
                  <a:srgbClr val="000000"/>
                </a:solidFill>
              </a:rPr>
              <a:t>, tradicional</a:t>
            </a:r>
            <a:r>
              <a:rPr lang="es-ES_tradnl" sz="1600" b="1">
                <a:solidFill>
                  <a:srgbClr val="000000"/>
                </a:solidFill>
              </a:rPr>
              <a:t>ista</a:t>
            </a:r>
            <a:r>
              <a:rPr lang="es-ES_tradnl" sz="1600">
                <a:solidFill>
                  <a:srgbClr val="000000"/>
                </a:solidFill>
              </a:rPr>
              <a:t>, hojalat</a:t>
            </a:r>
            <a:r>
              <a:rPr lang="es-ES_tradnl" sz="1600" b="1">
                <a:solidFill>
                  <a:srgbClr val="000000"/>
                </a:solidFill>
              </a:rPr>
              <a:t>ero</a:t>
            </a:r>
            <a:r>
              <a:rPr lang="es-ES_tradnl" sz="16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38138" y="2816225"/>
            <a:ext cx="4144962" cy="368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rgbClr val="FFFFFF"/>
                </a:solidFill>
              </a:rPr>
              <a:t>Palabras derivadas por sufijación</a:t>
            </a:r>
          </a:p>
        </p:txBody>
      </p:sp>
      <p:sp>
        <p:nvSpPr>
          <p:cNvPr id="6" name="CuadroTexto 3"/>
          <p:cNvSpPr txBox="1"/>
          <p:nvPr/>
        </p:nvSpPr>
        <p:spPr>
          <a:xfrm>
            <a:off x="300038" y="3375025"/>
            <a:ext cx="4183062" cy="3381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82563" indent="-182563" algn="just">
              <a:buFont typeface="Arial" pitchFamily="-93" charset="0"/>
              <a:buChar char="•"/>
            </a:pPr>
            <a:r>
              <a:rPr lang="es-ES_tradnl" sz="1600" dirty="0">
                <a:solidFill>
                  <a:srgbClr val="000000"/>
                </a:solidFill>
              </a:rPr>
              <a:t>Se les añade un sufijo: </a:t>
            </a:r>
            <a:r>
              <a:rPr lang="es-ES_tradnl" sz="1600" dirty="0" err="1">
                <a:solidFill>
                  <a:srgbClr val="000000"/>
                </a:solidFill>
              </a:rPr>
              <a:t>jardin</a:t>
            </a:r>
            <a:r>
              <a:rPr lang="es-ES_tradnl" sz="1600" dirty="0">
                <a:solidFill>
                  <a:srgbClr val="000000"/>
                </a:solidFill>
              </a:rPr>
              <a:t>-</a:t>
            </a:r>
            <a:r>
              <a:rPr lang="es-ES_tradnl" sz="1600" dirty="0">
                <a:solidFill>
                  <a:srgbClr val="FF0000"/>
                </a:solidFill>
              </a:rPr>
              <a:t>ero</a:t>
            </a:r>
            <a:r>
              <a:rPr lang="es-ES_tradnl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3600" y="2816225"/>
            <a:ext cx="4144963" cy="368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>
                <a:solidFill>
                  <a:srgbClr val="FFFFFF"/>
                </a:solidFill>
              </a:rPr>
              <a:t>Palabra derivadas por prefijación</a:t>
            </a:r>
          </a:p>
        </p:txBody>
      </p:sp>
      <p:sp>
        <p:nvSpPr>
          <p:cNvPr id="8" name="CuadroTexto 3"/>
          <p:cNvSpPr txBox="1"/>
          <p:nvPr/>
        </p:nvSpPr>
        <p:spPr>
          <a:xfrm>
            <a:off x="4635500" y="3375025"/>
            <a:ext cx="4183063" cy="3381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82563" indent="-182563" algn="just">
              <a:buFont typeface="Arial" pitchFamily="-93" charset="0"/>
              <a:buChar char="•"/>
            </a:pPr>
            <a:r>
              <a:rPr lang="es-ES_tradnl" sz="1600" dirty="0">
                <a:solidFill>
                  <a:srgbClr val="000000"/>
                </a:solidFill>
              </a:rPr>
              <a:t>Se les añade un prefijo: </a:t>
            </a:r>
            <a:r>
              <a:rPr lang="es-ES_tradnl" sz="1600" dirty="0" err="1">
                <a:solidFill>
                  <a:srgbClr val="FF0000"/>
                </a:solidFill>
              </a:rPr>
              <a:t>pre</a:t>
            </a:r>
            <a:r>
              <a:rPr lang="es-ES_tradnl" sz="1600" dirty="0">
                <a:solidFill>
                  <a:srgbClr val="FF0000"/>
                </a:solidFill>
              </a:rPr>
              <a:t>-</a:t>
            </a:r>
            <a:r>
              <a:rPr lang="es-ES_tradnl" sz="1600" dirty="0">
                <a:solidFill>
                  <a:srgbClr val="000000"/>
                </a:solidFill>
              </a:rPr>
              <a:t>juicio.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38138" y="4008438"/>
            <a:ext cx="8366125" cy="25860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82563" indent="-182563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Es importante tener en cuenta que la base léxica a partir de la que se forma la nueva palabra puede ser simple, derivada o compuesta. Es decir:</a:t>
            </a:r>
            <a:endParaRPr lang="es-ES">
              <a:solidFill>
                <a:srgbClr val="000000"/>
              </a:solidFill>
            </a:endParaRPr>
          </a:p>
          <a:p>
            <a:pPr marL="639763" lvl="1" indent="-182563">
              <a:buFont typeface="Arial" pitchFamily="-93" charset="0"/>
              <a:buChar char="•"/>
            </a:pPr>
            <a:r>
              <a:rPr lang="es-ES_tradnl" b="1">
                <a:solidFill>
                  <a:srgbClr val="000000"/>
                </a:solidFill>
              </a:rPr>
              <a:t>Podemos crear palabras derivadas a partir de palabras simples: </a:t>
            </a:r>
            <a:r>
              <a:rPr lang="es-ES_tradnl">
                <a:solidFill>
                  <a:srgbClr val="000000"/>
                </a:solidFill>
              </a:rPr>
              <a:t>jardín→jardinero</a:t>
            </a:r>
            <a:endParaRPr lang="es-ES">
              <a:solidFill>
                <a:srgbClr val="000000"/>
              </a:solidFill>
            </a:endParaRPr>
          </a:p>
          <a:p>
            <a:pPr marL="639763" lvl="1" indent="-182563">
              <a:buFont typeface="Arial" pitchFamily="-93" charset="0"/>
              <a:buChar char="•"/>
            </a:pPr>
            <a:r>
              <a:rPr lang="es-ES_tradnl" b="1">
                <a:solidFill>
                  <a:srgbClr val="000000"/>
                </a:solidFill>
              </a:rPr>
              <a:t>Podemos crear palabras derivadas a partir de palabras compuestas</a:t>
            </a:r>
            <a:r>
              <a:rPr lang="es-ES_tradnl">
                <a:solidFill>
                  <a:srgbClr val="000000"/>
                </a:solidFill>
              </a:rPr>
              <a:t>: hojalata →hojalatero</a:t>
            </a:r>
            <a:endParaRPr lang="es-ES">
              <a:solidFill>
                <a:srgbClr val="000000"/>
              </a:solidFill>
            </a:endParaRPr>
          </a:p>
          <a:p>
            <a:pPr marL="639763" lvl="1" indent="-182563">
              <a:buFont typeface="Arial" pitchFamily="-93" charset="0"/>
              <a:buChar char="•"/>
            </a:pPr>
            <a:r>
              <a:rPr lang="es-ES_tradnl" b="1">
                <a:solidFill>
                  <a:srgbClr val="000000"/>
                </a:solidFill>
              </a:rPr>
              <a:t>Podemos crear palabras derivadas a partir de palabras derivadas:</a:t>
            </a:r>
            <a:r>
              <a:rPr lang="es-ES_tradnl">
                <a:solidFill>
                  <a:srgbClr val="000000"/>
                </a:solidFill>
              </a:rPr>
              <a:t> tradicional →tradicionalista</a:t>
            </a:r>
            <a:endParaRPr lang="es-ES">
              <a:solidFill>
                <a:srgbClr val="000000"/>
              </a:solidFill>
            </a:endParaRPr>
          </a:p>
          <a:p>
            <a:pPr marL="182563" indent="-182563"/>
            <a:endParaRPr lang="es-ES">
              <a:solidFill>
                <a:srgbClr val="000000"/>
              </a:solidFill>
            </a:endParaRPr>
          </a:p>
        </p:txBody>
      </p:sp>
      <p:sp>
        <p:nvSpPr>
          <p:cNvPr id="10" name="CuadroTexto 20"/>
          <p:cNvSpPr txBox="1"/>
          <p:nvPr/>
        </p:nvSpPr>
        <p:spPr>
          <a:xfrm>
            <a:off x="300038" y="598488"/>
            <a:ext cx="7535862" cy="338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3.3. Formación de palabras</a:t>
            </a:r>
          </a:p>
        </p:txBody>
      </p:sp>
      <p:sp>
        <p:nvSpPr>
          <p:cNvPr id="11" name="CuadroTexto 21"/>
          <p:cNvSpPr txBox="1"/>
          <p:nvPr/>
        </p:nvSpPr>
        <p:spPr>
          <a:xfrm>
            <a:off x="300038" y="100013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12" name="CuadroTexto 20"/>
          <p:cNvSpPr txBox="1"/>
          <p:nvPr/>
        </p:nvSpPr>
        <p:spPr>
          <a:xfrm>
            <a:off x="300038" y="1062038"/>
            <a:ext cx="7535862" cy="338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3.3.3. Palabras derivadas</a:t>
            </a: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32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0038" y="1641475"/>
            <a:ext cx="7623175" cy="369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rgbClr val="FFFFFF"/>
                </a:solidFill>
                <a:ea typeface="ＭＳ Ｐゴシック" pitchFamily="1" charset="-128"/>
              </a:rPr>
              <a:t>Palabras derivadas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00038" y="2230438"/>
            <a:ext cx="8366125" cy="36623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Este análisis nos permite:</a:t>
            </a:r>
          </a:p>
          <a:p>
            <a:endParaRPr lang="es-ES">
              <a:solidFill>
                <a:srgbClr val="000000"/>
              </a:solidFill>
            </a:endParaRPr>
          </a:p>
          <a:p>
            <a:pPr lvl="1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  En primer lugar, determinar el orden de la creación de palabras:</a:t>
            </a:r>
            <a:endParaRPr lang="es-ES">
              <a:solidFill>
                <a:srgbClr val="000000"/>
              </a:solidFill>
            </a:endParaRPr>
          </a:p>
          <a:p>
            <a:r>
              <a:rPr lang="es-ES_tradnl">
                <a:solidFill>
                  <a:srgbClr val="000000"/>
                </a:solidFill>
              </a:rPr>
              <a:t>               tradición → tradicional → tradicionalista → antitradicionalista.</a:t>
            </a:r>
          </a:p>
          <a:p>
            <a:endParaRPr lang="es-ES">
              <a:solidFill>
                <a:srgbClr val="000000"/>
              </a:solidFill>
            </a:endParaRPr>
          </a:p>
          <a:p>
            <a:pPr lvl="1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  En segundo lugar, diferenciar del proceso de formación de palabras aparentemente idénticas. Así:</a:t>
            </a:r>
          </a:p>
          <a:p>
            <a:pPr lvl="1"/>
            <a:endParaRPr lang="es-ES">
              <a:solidFill>
                <a:srgbClr val="000000"/>
              </a:solidFill>
            </a:endParaRPr>
          </a:p>
          <a:p>
            <a:pPr algn="ctr"/>
            <a:r>
              <a:rPr lang="es-ES_tradnl">
                <a:solidFill>
                  <a:srgbClr val="000000"/>
                </a:solidFill>
              </a:rPr>
              <a:t>aguardiente →  compuesta : agua + ardiente </a:t>
            </a:r>
          </a:p>
          <a:p>
            <a:pPr algn="ctr"/>
            <a:r>
              <a:rPr lang="es-ES_tradnl">
                <a:solidFill>
                  <a:srgbClr val="000000"/>
                </a:solidFill>
              </a:rPr>
              <a:t>(palabra simple + palabra derivada)</a:t>
            </a:r>
            <a:endParaRPr lang="es-ES">
              <a:solidFill>
                <a:srgbClr val="000000"/>
              </a:solidFill>
            </a:endParaRPr>
          </a:p>
          <a:p>
            <a:pPr algn="ctr"/>
            <a:r>
              <a:rPr lang="es-ES_tradnl">
                <a:solidFill>
                  <a:srgbClr val="000000"/>
                </a:solidFill>
              </a:rPr>
              <a:t>hojalatero → derivada: hojalat - + -ero </a:t>
            </a:r>
          </a:p>
          <a:p>
            <a:pPr algn="ctr"/>
            <a:r>
              <a:rPr lang="es-ES_tradnl">
                <a:solidFill>
                  <a:srgbClr val="000000"/>
                </a:solidFill>
              </a:rPr>
              <a:t>(palabra derivada + sufijo)</a:t>
            </a:r>
            <a:endParaRPr lang="es-ES">
              <a:solidFill>
                <a:srgbClr val="000000"/>
              </a:solidFill>
            </a:endParaRPr>
          </a:p>
          <a:p>
            <a:pPr algn="just">
              <a:buFont typeface="Arial" pitchFamily="-93" charset="0"/>
              <a:buChar char="•"/>
            </a:pPr>
            <a:endParaRPr lang="es-ES_tradnl" sz="1600">
              <a:solidFill>
                <a:srgbClr val="000000"/>
              </a:solidFill>
            </a:endParaRPr>
          </a:p>
        </p:txBody>
      </p:sp>
      <p:sp>
        <p:nvSpPr>
          <p:cNvPr id="5" name="CuadroTexto 20"/>
          <p:cNvSpPr txBox="1"/>
          <p:nvPr/>
        </p:nvSpPr>
        <p:spPr>
          <a:xfrm>
            <a:off x="300038" y="61277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3.3. Formación de palabras</a:t>
            </a:r>
          </a:p>
        </p:txBody>
      </p:sp>
      <p:sp>
        <p:nvSpPr>
          <p:cNvPr id="6" name="CuadroTexto 21"/>
          <p:cNvSpPr txBox="1"/>
          <p:nvPr/>
        </p:nvSpPr>
        <p:spPr>
          <a:xfrm>
            <a:off x="300038" y="114300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7" name="CuadroTexto 20"/>
          <p:cNvSpPr txBox="1"/>
          <p:nvPr/>
        </p:nvSpPr>
        <p:spPr>
          <a:xfrm>
            <a:off x="300038" y="107632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3.3.3. Palabras derivadas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33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1857375"/>
            <a:ext cx="4159250" cy="338138"/>
          </a:xfrm>
          <a:prstGeom prst="rect">
            <a:avLst/>
          </a:prstGeom>
          <a:solidFill>
            <a:srgbClr val="99CC99"/>
          </a:solidFill>
          <a:ln>
            <a:solidFill>
              <a:srgbClr val="66CC6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82563" indent="-182563" algn="ctr"/>
            <a:r>
              <a:rPr lang="es-ES_tradnl" sz="1600" b="1">
                <a:solidFill>
                  <a:srgbClr val="000000"/>
                </a:solidFill>
              </a:rPr>
              <a:t>DERIVADOS PARASINTÉTICOS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00038" y="2435225"/>
            <a:ext cx="4159250" cy="25844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82563" indent="-182563" algn="just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Se forman añadiendo</a:t>
            </a:r>
            <a:r>
              <a:rPr lang="es-ES_tradnl" b="1">
                <a:solidFill>
                  <a:srgbClr val="000000"/>
                </a:solidFill>
              </a:rPr>
              <a:t> simultáneamente</a:t>
            </a:r>
            <a:r>
              <a:rPr lang="es-ES_tradnl">
                <a:solidFill>
                  <a:srgbClr val="000000"/>
                </a:solidFill>
              </a:rPr>
              <a:t> a la raíz un prefijo y un sufijo.  </a:t>
            </a:r>
          </a:p>
          <a:p>
            <a:pPr marL="182563" indent="-182563" algn="just">
              <a:buFont typeface="Arial" pitchFamily="-93" charset="0"/>
              <a:buChar char="•"/>
            </a:pPr>
            <a:endParaRPr lang="es-ES_tradnl">
              <a:solidFill>
                <a:srgbClr val="000000"/>
              </a:solidFill>
            </a:endParaRPr>
          </a:p>
          <a:p>
            <a:pPr marL="182563" indent="-182563" algn="just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Así, por ejemplo, </a:t>
            </a:r>
            <a:r>
              <a:rPr lang="es-ES_tradnl" b="1" i="1">
                <a:solidFill>
                  <a:srgbClr val="000000"/>
                </a:solidFill>
              </a:rPr>
              <a:t>desalmado</a:t>
            </a:r>
            <a:r>
              <a:rPr lang="es-ES_tradnl">
                <a:solidFill>
                  <a:srgbClr val="000000"/>
                </a:solidFill>
              </a:rPr>
              <a:t> es una palabra parasintética creada mediante la unión simultánea del prefijo des- y del sufijo –ado a la raíz alm-: </a:t>
            </a:r>
          </a:p>
          <a:p>
            <a:pPr marL="182563" indent="-182563" algn="ctr"/>
            <a:r>
              <a:rPr lang="es-ES_tradnl">
                <a:solidFill>
                  <a:srgbClr val="000000"/>
                </a:solidFill>
              </a:rPr>
              <a:t>des-alm-ado. </a:t>
            </a:r>
            <a:endParaRPr lang="es-ES">
              <a:solidFill>
                <a:srgbClr val="000000"/>
              </a:solidFill>
            </a:endParaRPr>
          </a:p>
          <a:p>
            <a:pPr marL="182563" indent="-182563"/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821238" y="1857375"/>
            <a:ext cx="4094162" cy="431006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82563" indent="-182563" algn="just">
              <a:buFont typeface="Arial" pitchFamily="-93" charset="0"/>
              <a:buChar char="•"/>
            </a:pPr>
            <a:r>
              <a:rPr lang="es-ES_tradnl" sz="1600">
                <a:solidFill>
                  <a:srgbClr val="000000"/>
                </a:solidFill>
              </a:rPr>
              <a:t>Se puede comprobar que la prefijación y la sufijación se han dado simultáneamente porque no existen previamente las palabras desalmar ni almado. Obsérvese que en el caso de insobornable y despeinado no son parasintéticas porque derivan de otras palabras ya existentes: sobornable y peinado.</a:t>
            </a:r>
            <a:endParaRPr lang="es-ES" sz="1600">
              <a:solidFill>
                <a:srgbClr val="000000"/>
              </a:solidFill>
            </a:endParaRPr>
          </a:p>
          <a:p>
            <a:pPr marL="182563" indent="-182563" algn="just">
              <a:buFont typeface="Arial" pitchFamily="-93" charset="0"/>
              <a:buChar char="•"/>
            </a:pPr>
            <a:r>
              <a:rPr lang="es-ES_tradnl" sz="1600">
                <a:solidFill>
                  <a:srgbClr val="000000"/>
                </a:solidFill>
              </a:rPr>
              <a:t>Por otra parte, es posible crear una palabra derivada a partir de una parasintética: de embellecer, que es parasintética (se ha unido simultáneamente un prefijo y un sufijo a una raíz: em- bell- ecer), se forma la palabra embellecimiento, añadiendo el sufijo –miento.</a:t>
            </a:r>
            <a:endParaRPr lang="es-ES" sz="1600">
              <a:solidFill>
                <a:srgbClr val="000000"/>
              </a:solidFill>
            </a:endParaRPr>
          </a:p>
          <a:p>
            <a:pPr marL="182563" indent="-182563" algn="just">
              <a:buFont typeface="Arial" pitchFamily="-93" charset="0"/>
              <a:buChar char="•"/>
            </a:pPr>
            <a:r>
              <a:rPr lang="es-ES_tradnl" sz="1600">
                <a:solidFill>
                  <a:srgbClr val="000000"/>
                </a:solidFill>
              </a:rPr>
              <a:t>Ejemplos: alunizar, descarrilar, aburguesar.</a:t>
            </a:r>
            <a:endParaRPr lang="es-ES" sz="1600">
              <a:solidFill>
                <a:srgbClr val="000000"/>
              </a:solidFill>
            </a:endParaRPr>
          </a:p>
          <a:p>
            <a:pPr marL="182563" indent="-182563"/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39825" y="5219700"/>
            <a:ext cx="619125" cy="3381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/>
              <a:t>DES-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911350" y="5219700"/>
            <a:ext cx="831850" cy="338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/>
              <a:t>-</a:t>
            </a:r>
            <a:r>
              <a:rPr lang="es-ES" sz="1600" dirty="0" err="1"/>
              <a:t>ALM</a:t>
            </a:r>
            <a:r>
              <a:rPr lang="es-ES" sz="1600" dirty="0"/>
              <a:t>-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924175" y="5219700"/>
            <a:ext cx="860425" cy="338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/>
              <a:t>-ADO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139825" y="5710238"/>
            <a:ext cx="619125" cy="33813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/>
              <a:t>IN-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911350" y="5710238"/>
            <a:ext cx="1196975" cy="3381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/>
              <a:t>-</a:t>
            </a:r>
            <a:r>
              <a:rPr lang="es-ES" sz="1600" dirty="0" err="1"/>
              <a:t>SOBORN</a:t>
            </a:r>
            <a:r>
              <a:rPr lang="es-ES" sz="1600" dirty="0"/>
              <a:t>-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354388" y="5710238"/>
            <a:ext cx="860425" cy="338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/>
              <a:t>-</a:t>
            </a:r>
            <a:r>
              <a:rPr lang="es-ES" sz="1600" dirty="0" err="1"/>
              <a:t>ABLE</a:t>
            </a:r>
            <a:r>
              <a:rPr lang="es-ES" sz="1600" dirty="0"/>
              <a:t>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139825" y="6200775"/>
            <a:ext cx="619125" cy="3381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/>
              <a:t>DES-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911350" y="6200775"/>
            <a:ext cx="1196975" cy="338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/>
              <a:t>-</a:t>
            </a:r>
            <a:r>
              <a:rPr lang="es-ES" sz="1600" dirty="0" err="1"/>
              <a:t>PEIN</a:t>
            </a:r>
            <a:r>
              <a:rPr lang="es-ES" sz="1600" dirty="0"/>
              <a:t>-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354388" y="6200775"/>
            <a:ext cx="860425" cy="338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/>
              <a:t>-ADO </a:t>
            </a:r>
          </a:p>
        </p:txBody>
      </p:sp>
      <p:sp>
        <p:nvSpPr>
          <p:cNvPr id="17" name="CuadroTexto 20"/>
          <p:cNvSpPr txBox="1"/>
          <p:nvPr/>
        </p:nvSpPr>
        <p:spPr>
          <a:xfrm>
            <a:off x="300038" y="61277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3.3. Formación de palabras</a:t>
            </a:r>
          </a:p>
        </p:txBody>
      </p:sp>
      <p:sp>
        <p:nvSpPr>
          <p:cNvPr id="18" name="CuadroTexto 21"/>
          <p:cNvSpPr txBox="1"/>
          <p:nvPr/>
        </p:nvSpPr>
        <p:spPr>
          <a:xfrm>
            <a:off x="300038" y="114300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19" name="CuadroTexto 20"/>
          <p:cNvSpPr txBox="1"/>
          <p:nvPr/>
        </p:nvSpPr>
        <p:spPr>
          <a:xfrm>
            <a:off x="300038" y="107632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3.3.4. Palabras para sintéticas</a:t>
            </a:r>
          </a:p>
        </p:txBody>
      </p:sp>
      <p:sp>
        <p:nvSpPr>
          <p:cNvPr id="20" name="Marcador de número de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34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1700213"/>
            <a:ext cx="8321675" cy="336550"/>
          </a:xfrm>
          <a:prstGeom prst="rect">
            <a:avLst/>
          </a:prstGeom>
          <a:solidFill>
            <a:srgbClr val="99CC99"/>
          </a:solidFill>
          <a:ln>
            <a:solidFill>
              <a:srgbClr val="66CC6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82563" indent="-182563" algn="ctr"/>
            <a:r>
              <a:rPr lang="es-ES_tradnl" sz="1600" b="1">
                <a:solidFill>
                  <a:schemeClr val="bg1"/>
                </a:solidFill>
              </a:rPr>
              <a:t>COMPUESTOS PARASINTÉTICOS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00038" y="2260600"/>
            <a:ext cx="8321675" cy="17541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82563" indent="-182563" algn="just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Se forman mediante la composición y la sufijación simultáneas. </a:t>
            </a:r>
          </a:p>
          <a:p>
            <a:pPr marL="182563" indent="-182563" algn="just"/>
            <a:endParaRPr lang="es-ES_tradnl">
              <a:solidFill>
                <a:srgbClr val="000000"/>
              </a:solidFill>
            </a:endParaRPr>
          </a:p>
          <a:p>
            <a:pPr marL="182563" indent="-182563" algn="just">
              <a:buFont typeface="Arial" pitchFamily="-93" charset="0"/>
              <a:buChar char="•"/>
            </a:pPr>
            <a:r>
              <a:rPr lang="es-ES_tradnl">
                <a:solidFill>
                  <a:srgbClr val="000000"/>
                </a:solidFill>
              </a:rPr>
              <a:t>Es el caso, por ejemplo, de la palabra quinceañero, donde hay un proceso de composición y otro de sufijación simultáneos como demuestra el hecho de que no existen la palabra quinceaño ni la palabra añero. </a:t>
            </a:r>
            <a:endParaRPr lang="es-ES">
              <a:solidFill>
                <a:srgbClr val="000000"/>
              </a:solidFill>
            </a:endParaRPr>
          </a:p>
          <a:p>
            <a:pPr marL="182563" indent="-182563"/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24175" y="4356100"/>
            <a:ext cx="1603375" cy="338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" sz="1600">
                <a:solidFill>
                  <a:srgbClr val="FFFFFF"/>
                </a:solidFill>
              </a:rPr>
              <a:t>QUINCEAÑ-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708525" y="4356100"/>
            <a:ext cx="860425" cy="338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/>
              <a:t>-ERO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943225" y="4846638"/>
            <a:ext cx="1584325" cy="3381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 err="1"/>
              <a:t>SIETEMES</a:t>
            </a:r>
            <a:r>
              <a:rPr lang="es-ES" sz="1600" dirty="0"/>
              <a:t>-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708525" y="4846638"/>
            <a:ext cx="860425" cy="338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/>
              <a:t>- </a:t>
            </a:r>
            <a:r>
              <a:rPr lang="es-ES" sz="1600" dirty="0" err="1"/>
              <a:t>INO</a:t>
            </a:r>
            <a:r>
              <a:rPr lang="es-ES" sz="1600" dirty="0"/>
              <a:t> 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2924175" y="5337175"/>
            <a:ext cx="1603375" cy="3381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 err="1"/>
              <a:t>PICAPEDR</a:t>
            </a:r>
            <a:r>
              <a:rPr lang="es-ES" sz="1600" dirty="0"/>
              <a:t>-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4708525" y="5337175"/>
            <a:ext cx="860425" cy="338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600" dirty="0"/>
              <a:t>-ERO</a:t>
            </a:r>
          </a:p>
        </p:txBody>
      </p:sp>
      <p:sp>
        <p:nvSpPr>
          <p:cNvPr id="14" name="CuadroTexto 20"/>
          <p:cNvSpPr txBox="1"/>
          <p:nvPr/>
        </p:nvSpPr>
        <p:spPr>
          <a:xfrm>
            <a:off x="300038" y="61277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3.3. Formación de palabras</a:t>
            </a:r>
          </a:p>
        </p:txBody>
      </p:sp>
      <p:sp>
        <p:nvSpPr>
          <p:cNvPr id="17" name="CuadroTexto 21"/>
          <p:cNvSpPr txBox="1"/>
          <p:nvPr/>
        </p:nvSpPr>
        <p:spPr>
          <a:xfrm>
            <a:off x="300038" y="114300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18" name="CuadroTexto 20"/>
          <p:cNvSpPr txBox="1"/>
          <p:nvPr/>
        </p:nvSpPr>
        <p:spPr>
          <a:xfrm>
            <a:off x="300038" y="107632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3.3.4. Palabras parasintéticas</a:t>
            </a: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35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00038" y="1990725"/>
            <a:ext cx="2457450" cy="3698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/>
              <a:t>ABREVIATURAS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925763" y="1990725"/>
            <a:ext cx="5908675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>
                <a:solidFill>
                  <a:srgbClr val="000000"/>
                </a:solidFill>
              </a:rPr>
              <a:t>Una abreviatura es la representación de la palabra en la escritura con solo una o algunas de sus letras. 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325" y="2919413"/>
            <a:ext cx="2457450" cy="369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/>
              <a:t>SIMPLES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235325" y="3289300"/>
            <a:ext cx="2457450" cy="1076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>
                <a:solidFill>
                  <a:srgbClr val="000000"/>
                </a:solidFill>
              </a:rPr>
              <a:t>Si se abrevia una sola palabra:</a:t>
            </a:r>
          </a:p>
          <a:p>
            <a:pPr algn="ctr"/>
            <a:r>
              <a:rPr lang="es-ES_tradnl" sz="1600">
                <a:solidFill>
                  <a:srgbClr val="000000"/>
                </a:solidFill>
              </a:rPr>
              <a:t>Dcha. (derecha)</a:t>
            </a:r>
          </a:p>
          <a:p>
            <a:pPr algn="ctr"/>
            <a:r>
              <a:rPr lang="es-ES_tradnl" sz="1600">
                <a:solidFill>
                  <a:srgbClr val="000000"/>
                </a:solidFill>
              </a:rPr>
              <a:t>Gta. (glorieta)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88075" y="2887663"/>
            <a:ext cx="2455863" cy="3683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/>
              <a:t>COMPUESTAS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188075" y="3255963"/>
            <a:ext cx="2455863" cy="10779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>
                <a:solidFill>
                  <a:srgbClr val="000000"/>
                </a:solidFill>
              </a:rPr>
              <a:t>Si se abrevian varias palabra:</a:t>
            </a:r>
          </a:p>
          <a:p>
            <a:pPr algn="ctr"/>
            <a:r>
              <a:rPr lang="es-ES_tradnl" sz="1600">
                <a:solidFill>
                  <a:srgbClr val="000000"/>
                </a:solidFill>
              </a:rPr>
              <a:t>d. C. (después de Cristo)</a:t>
            </a:r>
          </a:p>
          <a:p>
            <a:pPr algn="ctr"/>
            <a:r>
              <a:rPr lang="es-ES_tradnl" sz="1600">
                <a:solidFill>
                  <a:srgbClr val="000000"/>
                </a:solidFill>
              </a:rPr>
              <a:t>p. ej. (por ejemplo)</a:t>
            </a:r>
            <a:endParaRPr lang="es-ES" sz="1600">
              <a:solidFill>
                <a:srgbClr val="000000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 flipH="1">
            <a:off x="4418013" y="2574925"/>
            <a:ext cx="1274762" cy="312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692775" y="2574925"/>
            <a:ext cx="1651000" cy="312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00038" y="4673600"/>
            <a:ext cx="2457450" cy="368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/>
              <a:t>SIGLAS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925763" y="4673600"/>
            <a:ext cx="5908675" cy="20621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82563" indent="-182563" algn="just">
              <a:buFont typeface="Arial" pitchFamily="-93" charset="0"/>
              <a:buChar char="•"/>
            </a:pPr>
            <a:r>
              <a:rPr lang="es-ES_tradnl" sz="1600">
                <a:solidFill>
                  <a:srgbClr val="000000"/>
                </a:solidFill>
              </a:rPr>
              <a:t>Las siglas se forman con las iniciales de varias palabras que constituyen un grupo sintáctico. </a:t>
            </a:r>
          </a:p>
          <a:p>
            <a:pPr marL="182563" indent="-182563" algn="just">
              <a:buFont typeface="Arial" pitchFamily="-93" charset="0"/>
              <a:buChar char="•"/>
            </a:pPr>
            <a:endParaRPr lang="es-ES_tradnl" sz="1600">
              <a:solidFill>
                <a:srgbClr val="000000"/>
              </a:solidFill>
            </a:endParaRPr>
          </a:p>
          <a:p>
            <a:pPr marL="182563" indent="-182563" algn="just">
              <a:buFont typeface="Arial" pitchFamily="-93" charset="0"/>
              <a:buChar char="•"/>
            </a:pPr>
            <a:r>
              <a:rPr lang="es-ES_tradnl" sz="1600">
                <a:solidFill>
                  <a:srgbClr val="000000"/>
                </a:solidFill>
              </a:rPr>
              <a:t>Suelen hacer referencia por lo general a organismos, instituciones y empresas; no obstante, su empleo se extiende progresivamente a otros ámbitos. </a:t>
            </a:r>
          </a:p>
          <a:p>
            <a:pPr marL="182563" indent="-182563" algn="just">
              <a:buFont typeface="Arial" pitchFamily="-93" charset="0"/>
              <a:buChar char="•"/>
            </a:pPr>
            <a:endParaRPr lang="es-ES_tradnl" sz="1600">
              <a:solidFill>
                <a:srgbClr val="000000"/>
              </a:solidFill>
            </a:endParaRPr>
          </a:p>
          <a:p>
            <a:pPr marL="182563" indent="-182563" algn="just">
              <a:buFont typeface="Arial" pitchFamily="-93" charset="0"/>
              <a:buChar char="•"/>
            </a:pPr>
            <a:r>
              <a:rPr lang="es-ES_tradnl" sz="1600">
                <a:solidFill>
                  <a:srgbClr val="000000"/>
                </a:solidFill>
              </a:rPr>
              <a:t>Ejemplos: ONG  (Organización No Gubernamental).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13" name="CuadroTexto 20"/>
          <p:cNvSpPr txBox="1"/>
          <p:nvPr/>
        </p:nvSpPr>
        <p:spPr>
          <a:xfrm>
            <a:off x="300038" y="61277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3.3. Formación de palabras</a:t>
            </a:r>
          </a:p>
        </p:txBody>
      </p:sp>
      <p:sp>
        <p:nvSpPr>
          <p:cNvPr id="15" name="CuadroTexto 21"/>
          <p:cNvSpPr txBox="1"/>
          <p:nvPr/>
        </p:nvSpPr>
        <p:spPr>
          <a:xfrm>
            <a:off x="300038" y="114300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19" name="CuadroTexto 20"/>
          <p:cNvSpPr txBox="1"/>
          <p:nvPr/>
        </p:nvSpPr>
        <p:spPr>
          <a:xfrm>
            <a:off x="300038" y="107632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3.3.5. Otros procedimentos de formación de palabras</a:t>
            </a:r>
          </a:p>
        </p:txBody>
      </p:sp>
      <p:sp>
        <p:nvSpPr>
          <p:cNvPr id="20" name="Marcador de número de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36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00038" y="2433638"/>
            <a:ext cx="2457450" cy="3698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>
                <a:solidFill>
                  <a:srgbClr val="FFFFFF"/>
                </a:solidFill>
              </a:rPr>
              <a:t>ACRÓNIMOS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925763" y="2433638"/>
            <a:ext cx="5908675" cy="1570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82563" indent="-182563" algn="just">
              <a:buFont typeface="Arial" pitchFamily="-93" charset="0"/>
              <a:buChar char="•"/>
            </a:pPr>
            <a:r>
              <a:rPr lang="es-ES_tradnl" sz="1600">
                <a:solidFill>
                  <a:srgbClr val="000000"/>
                </a:solidFill>
              </a:rPr>
              <a:t>Aunque las siglas se emplean en la escritura, frecuentemente se acaban convirtiendo en nuevas palabras y dan lugar a los acrónimos. </a:t>
            </a:r>
          </a:p>
          <a:p>
            <a:pPr marL="182563" indent="-182563" algn="just">
              <a:buFont typeface="Arial" pitchFamily="-93" charset="0"/>
              <a:buChar char="•"/>
            </a:pPr>
            <a:endParaRPr lang="es-ES_tradnl" sz="1600">
              <a:solidFill>
                <a:srgbClr val="000000"/>
              </a:solidFill>
            </a:endParaRPr>
          </a:p>
          <a:p>
            <a:pPr marL="182563" indent="-182563" algn="just">
              <a:buFont typeface="Arial" pitchFamily="-93" charset="0"/>
              <a:buChar char="•"/>
            </a:pPr>
            <a:r>
              <a:rPr lang="es-ES_tradnl" sz="1600">
                <a:solidFill>
                  <a:srgbClr val="000000"/>
                </a:solidFill>
              </a:rPr>
              <a:t>Ejemplos: Interpol (International Police) Renfe (Red Nacional de Ferrocarriles Españoles).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00038" y="4291013"/>
            <a:ext cx="2457450" cy="3683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dirty="0"/>
              <a:t>ACORTAMIENTOS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925763" y="4291013"/>
            <a:ext cx="5908675" cy="584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82563" indent="-182563" algn="just">
              <a:buFont typeface="Arial" pitchFamily="-93" charset="0"/>
              <a:buChar char="•"/>
            </a:pPr>
            <a:r>
              <a:rPr lang="es-ES_tradnl" sz="1600">
                <a:solidFill>
                  <a:srgbClr val="000000"/>
                </a:solidFill>
              </a:rPr>
              <a:t>Los acortamientos son palabras formadas mediante la reducción de otras palabras más largas.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235325" y="5054600"/>
            <a:ext cx="2457450" cy="369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>
                <a:solidFill>
                  <a:srgbClr val="FFFFFF"/>
                </a:solidFill>
              </a:rPr>
              <a:t>APÓCOPE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235325" y="5424488"/>
            <a:ext cx="2457450" cy="1076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>
                <a:solidFill>
                  <a:srgbClr val="000000"/>
                </a:solidFill>
              </a:rPr>
              <a:t>Si el acortamiento es al final de la palabra.</a:t>
            </a:r>
          </a:p>
          <a:p>
            <a:pPr algn="just"/>
            <a:endParaRPr lang="es-ES_tradnl" sz="1600">
              <a:solidFill>
                <a:srgbClr val="000000"/>
              </a:solidFill>
            </a:endParaRPr>
          </a:p>
          <a:p>
            <a:pPr algn="just"/>
            <a:r>
              <a:rPr lang="es-ES_tradnl" sz="1600">
                <a:solidFill>
                  <a:srgbClr val="000000"/>
                </a:solidFill>
              </a:rPr>
              <a:t>Ejemplo: foto, boli…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188075" y="5022850"/>
            <a:ext cx="2455863" cy="369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">
                <a:solidFill>
                  <a:srgbClr val="FFFFFF"/>
                </a:solidFill>
              </a:rPr>
              <a:t>AFÉRESIS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6188075" y="5392738"/>
            <a:ext cx="2455863" cy="10779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600">
                <a:solidFill>
                  <a:srgbClr val="000000"/>
                </a:solidFill>
              </a:rPr>
              <a:t>Si el acortamiento es al principio de la palabra.</a:t>
            </a:r>
          </a:p>
          <a:p>
            <a:pPr algn="just"/>
            <a:endParaRPr lang="es-ES_tradnl" sz="1600">
              <a:solidFill>
                <a:srgbClr val="000000"/>
              </a:solidFill>
            </a:endParaRPr>
          </a:p>
          <a:p>
            <a:pPr algn="just"/>
            <a:r>
              <a:rPr lang="es-ES_tradnl" sz="1600">
                <a:solidFill>
                  <a:srgbClr val="000000"/>
                </a:solidFill>
              </a:rPr>
              <a:t>Ejemplo: chicano, Nando.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11" name="CuadroTexto 20"/>
          <p:cNvSpPr txBox="1"/>
          <p:nvPr/>
        </p:nvSpPr>
        <p:spPr>
          <a:xfrm>
            <a:off x="300038" y="61277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3.3. Formación de palabras</a:t>
            </a:r>
          </a:p>
        </p:txBody>
      </p:sp>
      <p:sp>
        <p:nvSpPr>
          <p:cNvPr id="12" name="CuadroTexto 21"/>
          <p:cNvSpPr txBox="1"/>
          <p:nvPr/>
        </p:nvSpPr>
        <p:spPr>
          <a:xfrm>
            <a:off x="300038" y="114300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14" name="CuadroTexto 20"/>
          <p:cNvSpPr txBox="1"/>
          <p:nvPr/>
        </p:nvSpPr>
        <p:spPr>
          <a:xfrm>
            <a:off x="300038" y="107632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3.3.5. Otros procedimentos de formación de palabras</a:t>
            </a:r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37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300038" y="1755775"/>
          <a:ext cx="8505825" cy="4741545"/>
        </p:xfrm>
        <a:graphic>
          <a:graphicData uri="http://schemas.openxmlformats.org/drawingml/2006/table">
            <a:tbl>
              <a:tblPr/>
              <a:tblGrid>
                <a:gridCol w="3849687"/>
                <a:gridCol w="4656138"/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-93" charset="0"/>
                          <a:ea typeface="ＭＳ Ｐゴシック" pitchFamily="-93" charset="-128"/>
                          <a:cs typeface="ＭＳ Ｐゴシック" pitchFamily="-93" charset="-128"/>
                        </a:rPr>
                        <a:t>LOCUCIONES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7C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1475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93" charset="0"/>
                          <a:ea typeface="ＭＳ Ｐゴシック" pitchFamily="-93" charset="-128"/>
                          <a:cs typeface="ＭＳ Ｐゴシック" pitchFamily="-93" charset="-128"/>
                        </a:rPr>
                        <a:t>Las locuciones son secuencias de palabras que, aunque se escriben separadas, forman una unidad indivisible desde el punto de vista sintáctico y semántico; esto es, desempeñan, como si se tratara de una sola palabra, una única función dentro de la unidad a la que pertenecen y poseen un significado unitario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-93" charset="0"/>
                        <a:ea typeface="ＭＳ Ｐゴシック" pitchFamily="-93" charset="-128"/>
                        <a:cs typeface="ＭＳ Ｐゴシック" pitchFamily="-9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93" charset="0"/>
                          <a:ea typeface="ＭＳ Ｐゴシック" pitchFamily="-93" charset="-128"/>
                          <a:cs typeface="ＭＳ Ｐゴシック" pitchFamily="-93" charset="-128"/>
                        </a:rPr>
                        <a:t>LOCUCIONES NOMINALES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93" charset="0"/>
                          <a:ea typeface="ＭＳ Ｐゴシック" pitchFamily="-93" charset="-128"/>
                          <a:cs typeface="ＭＳ Ｐゴシック" pitchFamily="-93" charset="-128"/>
                        </a:rPr>
                        <a:t>Equivalen a un sustantivo: fin de semana, cabello de ángel…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7F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93" charset="0"/>
                          <a:ea typeface="ＭＳ Ｐゴシック" pitchFamily="-93" charset="-128"/>
                          <a:cs typeface="ＭＳ Ｐゴシック" pitchFamily="-93" charset="-128"/>
                        </a:rPr>
                        <a:t>LOCUCIONES ADJETIVAS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2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93" charset="0"/>
                          <a:ea typeface="ＭＳ Ｐゴシック" pitchFamily="-93" charset="-128"/>
                          <a:cs typeface="ＭＳ Ｐゴシック" pitchFamily="-93" charset="-128"/>
                        </a:rPr>
                        <a:t>Equivalen a un adjetivo: de cine, de perros…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93" charset="0"/>
                          <a:ea typeface="ＭＳ Ｐゴシック" pitchFamily="-93" charset="-128"/>
                          <a:cs typeface="ＭＳ Ｐゴシック" pitchFamily="-93" charset="-128"/>
                        </a:rPr>
                        <a:t>LOCUCIONES VERBALES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93" charset="0"/>
                          <a:ea typeface="ＭＳ Ｐゴシック" pitchFamily="-93" charset="-128"/>
                          <a:cs typeface="ＭＳ Ｐゴシック" pitchFamily="-93" charset="-128"/>
                        </a:rPr>
                        <a:t>Equivalen a un verbo: pasar por el aro, echar un cable…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2F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93" charset="0"/>
                          <a:ea typeface="ＭＳ Ｐゴシック" pitchFamily="-93" charset="-128"/>
                          <a:cs typeface="ＭＳ Ｐゴシック" pitchFamily="-93" charset="-128"/>
                        </a:rPr>
                        <a:t>LOCUCIONES ADVERBIALES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2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93" charset="0"/>
                          <a:ea typeface="ＭＳ Ｐゴシック" pitchFamily="-93" charset="-128"/>
                          <a:cs typeface="ＭＳ Ｐゴシック" pitchFamily="-93" charset="-128"/>
                        </a:rPr>
                        <a:t>Equivalen a un adverbio: a oscuras, de repente…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93" charset="0"/>
                          <a:ea typeface="ＭＳ Ｐゴシック" pitchFamily="-93" charset="-128"/>
                          <a:cs typeface="ＭＳ Ｐゴシック" pitchFamily="-93" charset="-128"/>
                        </a:rPr>
                        <a:t>LOCUCIONES PREPOSICIONALES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93" charset="0"/>
                          <a:ea typeface="ＭＳ Ｐゴシック" pitchFamily="-93" charset="-128"/>
                          <a:cs typeface="ＭＳ Ｐゴシック" pitchFamily="-93" charset="-128"/>
                        </a:rPr>
                        <a:t>Equivalen a una preposición: a través de, con respecto a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F2F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93" charset="0"/>
                          <a:ea typeface="ＭＳ Ｐゴシック" pitchFamily="-93" charset="-128"/>
                          <a:cs typeface="ＭＳ Ｐゴシック" pitchFamily="-93" charset="-128"/>
                        </a:rPr>
                        <a:t>LOCUCIONES CONJUNTIVAS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2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-93" charset="0"/>
                          <a:ea typeface="ＭＳ Ｐゴシック" pitchFamily="-93" charset="-128"/>
                          <a:cs typeface="ＭＳ Ｐゴシック" pitchFamily="-93" charset="-128"/>
                        </a:rPr>
                        <a:t>Equivalen a una conjunción: a no ser que, puesto que…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</a:tr>
            </a:tbl>
          </a:graphicData>
        </a:graphic>
      </p:graphicFrame>
      <p:sp>
        <p:nvSpPr>
          <p:cNvPr id="4" name="CuadroTexto 20"/>
          <p:cNvSpPr txBox="1"/>
          <p:nvPr/>
        </p:nvSpPr>
        <p:spPr>
          <a:xfrm>
            <a:off x="300038" y="61277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solidFill>
                  <a:srgbClr val="FFFFFF"/>
                </a:solidFill>
                <a:ea typeface="ＭＳ Ｐゴシック" pitchFamily="-93" charset="-128"/>
                <a:cs typeface="ＭＳ Ｐゴシック" pitchFamily="-93" charset="-128"/>
              </a:rPr>
              <a:t>3.3. Formación de palabras</a:t>
            </a:r>
          </a:p>
        </p:txBody>
      </p:sp>
      <p:sp>
        <p:nvSpPr>
          <p:cNvPr id="5" name="CuadroTexto 21"/>
          <p:cNvSpPr txBox="1"/>
          <p:nvPr/>
        </p:nvSpPr>
        <p:spPr>
          <a:xfrm>
            <a:off x="300038" y="114300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6" name="CuadroTexto 20"/>
          <p:cNvSpPr txBox="1"/>
          <p:nvPr/>
        </p:nvSpPr>
        <p:spPr>
          <a:xfrm>
            <a:off x="300038" y="1076325"/>
            <a:ext cx="7535862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3.3.6. </a:t>
            </a:r>
            <a:r>
              <a:rPr lang="es-ES_tradnl" sz="1600">
                <a:solidFill>
                  <a:srgbClr val="FFFFFF"/>
                </a:solidFill>
                <a:ea typeface="ＭＳ Ｐゴシック" pitchFamily="1" charset="-128"/>
              </a:rPr>
              <a:t>Locuciones</a:t>
            </a:r>
            <a:endParaRPr lang="es-ES_tradnl" sz="1600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38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2413" y="284163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rgbClr val="FFFFFF"/>
                </a:solidFill>
                <a:ea typeface="ＭＳ Ｐゴシック" pitchFamily="1" charset="-128"/>
              </a:rPr>
              <a:t>1. UNIDADES DE LA LENGUA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2413" y="944563"/>
            <a:ext cx="842645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2000" dirty="0">
                <a:solidFill>
                  <a:srgbClr val="000000"/>
                </a:solidFill>
                <a:ea typeface="ＭＳ Ｐゴシック" pitchFamily="1" charset="-128"/>
              </a:rPr>
              <a:t>Los </a:t>
            </a:r>
            <a:r>
              <a:rPr lang="es-ES_tradnl" sz="2000" b="1" dirty="0">
                <a:solidFill>
                  <a:srgbClr val="FF0000"/>
                </a:solidFill>
                <a:ea typeface="ＭＳ Ｐゴシック" pitchFamily="1" charset="-128"/>
              </a:rPr>
              <a:t>MORFEMAS</a:t>
            </a:r>
            <a:r>
              <a:rPr lang="es-ES_tradnl" sz="2000" dirty="0">
                <a:solidFill>
                  <a:srgbClr val="000000"/>
                </a:solidFill>
                <a:ea typeface="ＭＳ Ｐゴシック" pitchFamily="1" charset="-128"/>
              </a:rPr>
              <a:t> pueden tener dos tipos de significado: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52413" y="1933575"/>
            <a:ext cx="3767137" cy="4000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>
                <a:solidFill>
                  <a:srgbClr val="FFFFFF"/>
                </a:solidFill>
              </a:rPr>
              <a:t>SIGNIFICADO LÉXICO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52413" y="2854325"/>
            <a:ext cx="3767137" cy="4000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dirty="0">
                <a:solidFill>
                  <a:schemeClr val="tx1"/>
                </a:solidFill>
              </a:rPr>
              <a:t>Definido en el diccionario.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911725" y="1933575"/>
            <a:ext cx="3767138" cy="4000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2000" dirty="0">
                <a:solidFill>
                  <a:srgbClr val="FFFFFF"/>
                </a:solidFill>
                <a:ea typeface="ＭＳ Ｐゴシック" pitchFamily="1" charset="-128"/>
              </a:rPr>
              <a:t>SIGNIFICADO GRAMATICAL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911725" y="2854325"/>
            <a:ext cx="3767138" cy="1016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>
                <a:solidFill>
                  <a:srgbClr val="000000"/>
                </a:solidFill>
              </a:rPr>
              <a:t>Relacionado con algún aspecto gramatical: género, número, persona…</a:t>
            </a:r>
          </a:p>
        </p:txBody>
      </p:sp>
      <p:cxnSp>
        <p:nvCxnSpPr>
          <p:cNvPr id="25" name="Conector recto 24"/>
          <p:cNvCxnSpPr>
            <a:stCxn id="5" idx="2"/>
            <a:endCxn id="22" idx="0"/>
          </p:cNvCxnSpPr>
          <p:nvPr/>
        </p:nvCxnSpPr>
        <p:spPr>
          <a:xfrm>
            <a:off x="4465638" y="1344613"/>
            <a:ext cx="2330450" cy="588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>
            <a:stCxn id="17" idx="0"/>
            <a:endCxn id="5" idx="2"/>
          </p:cNvCxnSpPr>
          <p:nvPr/>
        </p:nvCxnSpPr>
        <p:spPr>
          <a:xfrm flipV="1">
            <a:off x="2136775" y="1344613"/>
            <a:ext cx="2328863" cy="588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stCxn id="17" idx="2"/>
          </p:cNvCxnSpPr>
          <p:nvPr/>
        </p:nvCxnSpPr>
        <p:spPr>
          <a:xfrm flipH="1">
            <a:off x="2135188" y="2333625"/>
            <a:ext cx="1587" cy="52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stCxn id="22" idx="2"/>
            <a:endCxn id="23" idx="0"/>
          </p:cNvCxnSpPr>
          <p:nvPr/>
        </p:nvCxnSpPr>
        <p:spPr>
          <a:xfrm>
            <a:off x="6796088" y="2333625"/>
            <a:ext cx="0" cy="520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50825" y="3516313"/>
            <a:ext cx="3768725" cy="101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>
                <a:solidFill>
                  <a:schemeClr val="tx1"/>
                </a:solidFill>
              </a:rPr>
              <a:t>En la palabra cocinero,</a:t>
            </a:r>
          </a:p>
          <a:p>
            <a:pPr algn="ctr"/>
            <a:r>
              <a:rPr lang="es-ES_tradnl" sz="2000">
                <a:solidFill>
                  <a:schemeClr val="tx1"/>
                </a:solidFill>
              </a:rPr>
              <a:t> el morfema</a:t>
            </a:r>
            <a:r>
              <a:rPr lang="es-ES_tradnl" sz="2000" b="1">
                <a:solidFill>
                  <a:srgbClr val="FF0000"/>
                </a:solidFill>
              </a:rPr>
              <a:t> –ero </a:t>
            </a:r>
            <a:r>
              <a:rPr lang="es-ES_tradnl" sz="2000">
                <a:solidFill>
                  <a:schemeClr val="tx1"/>
                </a:solidFill>
              </a:rPr>
              <a:t>tiene el significado de ‘oficio u ocupación’.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911725" y="3932238"/>
            <a:ext cx="3767138" cy="101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>
                <a:solidFill>
                  <a:schemeClr val="tx1"/>
                </a:solidFill>
              </a:rPr>
              <a:t>En la palabra niña,</a:t>
            </a:r>
          </a:p>
          <a:p>
            <a:pPr algn="ctr"/>
            <a:r>
              <a:rPr lang="es-ES_tradnl" sz="2000">
                <a:solidFill>
                  <a:schemeClr val="tx1"/>
                </a:solidFill>
              </a:rPr>
              <a:t> el morfema</a:t>
            </a:r>
            <a:r>
              <a:rPr lang="es-ES_tradnl" sz="2000" b="1">
                <a:solidFill>
                  <a:srgbClr val="FF0000"/>
                </a:solidFill>
              </a:rPr>
              <a:t> –a </a:t>
            </a:r>
            <a:r>
              <a:rPr lang="es-ES_tradnl" sz="2000">
                <a:solidFill>
                  <a:schemeClr val="tx1"/>
                </a:solidFill>
              </a:rPr>
              <a:t>tiene el significado gramatical de género femenino.</a:t>
            </a:r>
          </a:p>
        </p:txBody>
      </p:sp>
      <p:pic>
        <p:nvPicPr>
          <p:cNvPr id="24590" name="Imagen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538" y="4762500"/>
            <a:ext cx="1395412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Imagen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875" y="5045075"/>
            <a:ext cx="13604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Marcador de número de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4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2413" y="284163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rgbClr val="FFFFFF"/>
                </a:solidFill>
                <a:ea typeface="ＭＳ Ｐゴシック" pitchFamily="1" charset="-128"/>
              </a:rPr>
              <a:t>1. UNIDADES DE LA LENGUA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2413" y="1055688"/>
            <a:ext cx="4783137" cy="5324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77800" indent="-177800" algn="just">
              <a:buFont typeface="Arial" pitchFamily="-93" charset="0"/>
              <a:buChar char="•"/>
            </a:pPr>
            <a:r>
              <a:rPr lang="es-ES_tradnl" sz="2000" dirty="0">
                <a:solidFill>
                  <a:srgbClr val="000000"/>
                </a:solidFill>
              </a:rPr>
              <a:t>Los </a:t>
            </a:r>
            <a:r>
              <a:rPr lang="es-ES_tradnl" sz="2000" b="1" dirty="0">
                <a:solidFill>
                  <a:srgbClr val="FF0000"/>
                </a:solidFill>
              </a:rPr>
              <a:t>FONEMAS </a:t>
            </a:r>
            <a:r>
              <a:rPr lang="es-ES_tradnl" sz="2000" dirty="0">
                <a:solidFill>
                  <a:srgbClr val="000000"/>
                </a:solidFill>
              </a:rPr>
              <a:t> son las unidades más pequeñas de la lengua </a:t>
            </a:r>
            <a:r>
              <a:rPr lang="es-ES_tradnl" sz="2000" b="1" dirty="0">
                <a:solidFill>
                  <a:srgbClr val="FF2929"/>
                </a:solidFill>
              </a:rPr>
              <a:t>SIN SIGNIFICADO.</a:t>
            </a:r>
          </a:p>
          <a:p>
            <a:pPr marL="177800" indent="-177800" algn="just">
              <a:buFont typeface="Arial" pitchFamily="-93" charset="0"/>
              <a:buChar char="•"/>
            </a:pPr>
            <a:endParaRPr lang="es-ES_tradnl" sz="2000" dirty="0">
              <a:solidFill>
                <a:srgbClr val="000000"/>
              </a:solidFill>
            </a:endParaRPr>
          </a:p>
          <a:p>
            <a:pPr marL="177800" indent="-177800" algn="just">
              <a:buFont typeface="Arial" pitchFamily="-93" charset="0"/>
              <a:buChar char="•"/>
            </a:pPr>
            <a:r>
              <a:rPr lang="es-ES_tradnl" sz="2000" dirty="0">
                <a:solidFill>
                  <a:srgbClr val="000000"/>
                </a:solidFill>
              </a:rPr>
              <a:t>Se pueden definir como la </a:t>
            </a:r>
            <a:r>
              <a:rPr lang="es-ES_tradnl" sz="2000" b="1" dirty="0">
                <a:solidFill>
                  <a:srgbClr val="FF0000"/>
                </a:solidFill>
              </a:rPr>
              <a:t>imagen mental de un sonido</a:t>
            </a:r>
            <a:r>
              <a:rPr lang="es-ES_tradnl" sz="2000" dirty="0">
                <a:solidFill>
                  <a:srgbClr val="000000"/>
                </a:solidFill>
              </a:rPr>
              <a:t>, es decir, una realidad abstracta, un modelo de sonido.</a:t>
            </a:r>
          </a:p>
          <a:p>
            <a:pPr marL="177800" indent="-177800" algn="just">
              <a:buFont typeface="Arial" pitchFamily="-93" charset="0"/>
              <a:buChar char="•"/>
            </a:pPr>
            <a:endParaRPr lang="es-ES_tradnl" sz="2000" dirty="0">
              <a:solidFill>
                <a:srgbClr val="000000"/>
              </a:solidFill>
            </a:endParaRPr>
          </a:p>
          <a:p>
            <a:pPr marL="177800" indent="-177800" algn="just">
              <a:buFont typeface="Arial" pitchFamily="-93" charset="0"/>
              <a:buChar char="•"/>
            </a:pPr>
            <a:r>
              <a:rPr lang="es-ES_tradnl" sz="2000" dirty="0">
                <a:solidFill>
                  <a:srgbClr val="000000"/>
                </a:solidFill>
              </a:rPr>
              <a:t>Los </a:t>
            </a:r>
            <a:r>
              <a:rPr lang="es-ES_tradnl" sz="2000" b="1" dirty="0">
                <a:solidFill>
                  <a:srgbClr val="FF0000"/>
                </a:solidFill>
              </a:rPr>
              <a:t>SONIDOS</a:t>
            </a:r>
            <a:r>
              <a:rPr lang="es-ES_tradnl" sz="2000" dirty="0">
                <a:solidFill>
                  <a:srgbClr val="000000"/>
                </a:solidFill>
              </a:rPr>
              <a:t> son las realizaciones concretas y materiales que se perciben de los fonemas.</a:t>
            </a:r>
          </a:p>
          <a:p>
            <a:pPr marL="177800" indent="-177800" algn="just">
              <a:buFont typeface="Arial" pitchFamily="-93" charset="0"/>
              <a:buChar char="•"/>
            </a:pPr>
            <a:endParaRPr lang="es-ES_tradnl" sz="2000" dirty="0">
              <a:solidFill>
                <a:srgbClr val="000000"/>
              </a:solidFill>
            </a:endParaRPr>
          </a:p>
          <a:p>
            <a:pPr marL="177800" indent="-177800" algn="just">
              <a:buFont typeface="Arial" pitchFamily="-93" charset="0"/>
              <a:buChar char="•"/>
            </a:pPr>
            <a:r>
              <a:rPr lang="es-ES_tradnl" sz="2000" dirty="0">
                <a:solidFill>
                  <a:srgbClr val="000000"/>
                </a:solidFill>
              </a:rPr>
              <a:t>Los </a:t>
            </a:r>
            <a:r>
              <a:rPr lang="es-ES_tradnl" sz="2000" b="1" dirty="0">
                <a:solidFill>
                  <a:srgbClr val="FF0000"/>
                </a:solidFill>
              </a:rPr>
              <a:t>FONEMAS</a:t>
            </a:r>
            <a:r>
              <a:rPr lang="es-ES_tradnl" sz="2000" dirty="0">
                <a:solidFill>
                  <a:srgbClr val="000000"/>
                </a:solidFill>
              </a:rPr>
              <a:t> se representan </a:t>
            </a:r>
            <a:r>
              <a:rPr lang="es-ES_tradnl" sz="2000" b="1" dirty="0">
                <a:solidFill>
                  <a:srgbClr val="FF2929"/>
                </a:solidFill>
              </a:rPr>
              <a:t>entre dos barras inclinadas /</a:t>
            </a:r>
            <a:r>
              <a:rPr lang="es-ES_tradnl" sz="2000" b="1" dirty="0" err="1">
                <a:solidFill>
                  <a:srgbClr val="FF2929"/>
                </a:solidFill>
              </a:rPr>
              <a:t>b</a:t>
            </a:r>
            <a:r>
              <a:rPr lang="es-ES_tradnl" sz="2000" b="1" dirty="0">
                <a:solidFill>
                  <a:srgbClr val="FF2929"/>
                </a:solidFill>
              </a:rPr>
              <a:t>/</a:t>
            </a:r>
            <a:r>
              <a:rPr lang="es-ES_tradnl" sz="2000" dirty="0">
                <a:solidFill>
                  <a:srgbClr val="000000"/>
                </a:solidFill>
              </a:rPr>
              <a:t>. El fonema /</a:t>
            </a:r>
            <a:r>
              <a:rPr lang="es-ES_tradnl" sz="2000" dirty="0" err="1">
                <a:solidFill>
                  <a:srgbClr val="000000"/>
                </a:solidFill>
              </a:rPr>
              <a:t>b</a:t>
            </a:r>
            <a:r>
              <a:rPr lang="es-ES_tradnl" sz="2000" dirty="0">
                <a:solidFill>
                  <a:srgbClr val="000000"/>
                </a:solidFill>
              </a:rPr>
              <a:t>/ por ejemplo, representa el sonido que pronunciamos en la palabra </a:t>
            </a:r>
            <a:r>
              <a:rPr lang="es-ES_tradnl" sz="2000" b="1" dirty="0">
                <a:solidFill>
                  <a:srgbClr val="FF2929"/>
                </a:solidFill>
              </a:rPr>
              <a:t>b</a:t>
            </a:r>
            <a:r>
              <a:rPr lang="es-ES_tradnl" sz="2000" dirty="0">
                <a:solidFill>
                  <a:srgbClr val="000000"/>
                </a:solidFill>
              </a:rPr>
              <a:t>eso y en la palabra </a:t>
            </a:r>
            <a:r>
              <a:rPr lang="es-ES_tradnl" sz="2000" b="1" dirty="0">
                <a:solidFill>
                  <a:srgbClr val="FF2929"/>
                </a:solidFill>
              </a:rPr>
              <a:t>v</a:t>
            </a:r>
            <a:r>
              <a:rPr lang="es-ES_tradnl" sz="2000" dirty="0">
                <a:solidFill>
                  <a:srgbClr val="000000"/>
                </a:solidFill>
              </a:rPr>
              <a:t>aso.</a:t>
            </a:r>
          </a:p>
          <a:p>
            <a:pPr marL="177800" indent="-177800" algn="just"/>
            <a:endParaRPr lang="es-ES_tradnl" sz="2000" dirty="0">
              <a:solidFill>
                <a:srgbClr val="000000"/>
              </a:solidFill>
            </a:endParaRPr>
          </a:p>
        </p:txBody>
      </p:sp>
      <p:pic>
        <p:nvPicPr>
          <p:cNvPr id="25604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5201" y="1055688"/>
            <a:ext cx="21844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201" y="3536951"/>
            <a:ext cx="2234604" cy="1898650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5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2413" y="284163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rgbClr val="FFFFFF"/>
                </a:solidFill>
                <a:ea typeface="ＭＳ Ｐゴシック" pitchFamily="1" charset="-128"/>
              </a:rPr>
              <a:t>1. UNIDADES DE LA LENGUA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2413" y="2468563"/>
            <a:ext cx="4276725" cy="19383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77800" indent="-177800" algn="just"/>
            <a:endParaRPr lang="es-ES_tradnl" sz="2000">
              <a:solidFill>
                <a:srgbClr val="000000"/>
              </a:solidFill>
            </a:endParaRPr>
          </a:p>
          <a:p>
            <a:pPr marL="177800" indent="-177800" algn="just"/>
            <a:r>
              <a:rPr lang="es-ES_tradnl" sz="2000">
                <a:solidFill>
                  <a:srgbClr val="000000"/>
                </a:solidFill>
              </a:rPr>
              <a:t>Es posible que </a:t>
            </a:r>
            <a:r>
              <a:rPr lang="es-ES_tradnl" sz="2000" b="1">
                <a:solidFill>
                  <a:srgbClr val="FF2929"/>
                </a:solidFill>
              </a:rPr>
              <a:t>un solo fonema coincida con un morfema </a:t>
            </a:r>
            <a:r>
              <a:rPr lang="es-ES_tradnl" sz="2000">
                <a:solidFill>
                  <a:srgbClr val="000000"/>
                </a:solidFill>
              </a:rPr>
              <a:t>(por ejemplo la –a de niña):</a:t>
            </a:r>
          </a:p>
          <a:p>
            <a:pPr marL="177800" indent="-177800" algn="ctr"/>
            <a:r>
              <a:rPr lang="es-ES_tradnl" sz="2000">
                <a:solidFill>
                  <a:srgbClr val="000000"/>
                </a:solidFill>
              </a:rPr>
              <a:t>NIÑ- </a:t>
            </a:r>
            <a:r>
              <a:rPr lang="es-ES_tradnl" sz="2000" b="1">
                <a:solidFill>
                  <a:srgbClr val="FF2929"/>
                </a:solidFill>
              </a:rPr>
              <a:t>A</a:t>
            </a:r>
          </a:p>
          <a:p>
            <a:pPr marL="177800" indent="-177800" algn="just">
              <a:buFont typeface="Arial" pitchFamily="-93" charset="0"/>
              <a:buChar char="•"/>
            </a:pPr>
            <a:endParaRPr lang="es-ES_tradnl" sz="2000">
              <a:solidFill>
                <a:srgbClr val="00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02175" y="2468563"/>
            <a:ext cx="4098925" cy="22463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marL="177800" indent="-177800" algn="just">
              <a:buFont typeface="Arial" pitchFamily="-93" charset="0"/>
              <a:buChar char="•"/>
            </a:pPr>
            <a:endParaRPr lang="es-ES_tradnl" sz="2000">
              <a:solidFill>
                <a:srgbClr val="000000"/>
              </a:solidFill>
            </a:endParaRPr>
          </a:p>
          <a:p>
            <a:pPr marL="177800" indent="-177800" algn="just"/>
            <a:r>
              <a:rPr lang="es-ES_tradnl" sz="2000" b="1">
                <a:solidFill>
                  <a:srgbClr val="FF2929"/>
                </a:solidFill>
              </a:rPr>
              <a:t>Una palabra puede estar compuesta de un único fonema </a:t>
            </a:r>
            <a:r>
              <a:rPr lang="es-ES_tradnl" sz="2000">
                <a:solidFill>
                  <a:srgbClr val="000000"/>
                </a:solidFill>
              </a:rPr>
              <a:t>(que lógicamente también es un morfema), como la conjunción</a:t>
            </a:r>
            <a:r>
              <a:rPr lang="es-ES_tradnl" sz="2000">
                <a:solidFill>
                  <a:srgbClr val="FF2929"/>
                </a:solidFill>
              </a:rPr>
              <a:t> y </a:t>
            </a:r>
            <a:r>
              <a:rPr lang="es-ES_tradnl" sz="2000">
                <a:solidFill>
                  <a:srgbClr val="000000"/>
                </a:solidFill>
              </a:rPr>
              <a:t>o la preposición </a:t>
            </a:r>
            <a:r>
              <a:rPr lang="es-ES_tradnl" sz="2000" b="1">
                <a:solidFill>
                  <a:srgbClr val="FF2929"/>
                </a:solidFill>
              </a:rPr>
              <a:t>a.</a:t>
            </a:r>
          </a:p>
          <a:p>
            <a:pPr marL="177800" indent="-177800" algn="just"/>
            <a:endParaRPr lang="es-ES_tradnl" sz="200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2413" y="1163638"/>
            <a:ext cx="8548687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 b="1">
                <a:solidFill>
                  <a:srgbClr val="000000"/>
                </a:solidFill>
              </a:rPr>
              <a:t>En general </a:t>
            </a:r>
            <a:r>
              <a:rPr lang="es-ES_tradnl" sz="2000" b="1">
                <a:solidFill>
                  <a:srgbClr val="FF2929"/>
                </a:solidFill>
              </a:rPr>
              <a:t>los morfemas se componen de más de un fonema</a:t>
            </a:r>
            <a:endParaRPr lang="es-ES_tradnl" sz="2000" b="1">
              <a:solidFill>
                <a:srgbClr val="000000"/>
              </a:solidFill>
            </a:endParaRPr>
          </a:p>
        </p:txBody>
      </p:sp>
      <p:cxnSp>
        <p:nvCxnSpPr>
          <p:cNvPr id="10" name="Conector recto 9"/>
          <p:cNvCxnSpPr>
            <a:stCxn id="8" idx="2"/>
            <a:endCxn id="5" idx="0"/>
          </p:cNvCxnSpPr>
          <p:nvPr/>
        </p:nvCxnSpPr>
        <p:spPr>
          <a:xfrm flipH="1">
            <a:off x="2390775" y="1563688"/>
            <a:ext cx="2136775" cy="904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1" name="Imagen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4570413"/>
            <a:ext cx="14160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ector recto 12"/>
          <p:cNvCxnSpPr>
            <a:stCxn id="8" idx="2"/>
          </p:cNvCxnSpPr>
          <p:nvPr/>
        </p:nvCxnSpPr>
        <p:spPr>
          <a:xfrm>
            <a:off x="4527550" y="1563688"/>
            <a:ext cx="2247900" cy="904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33" name="Imagen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4984750"/>
            <a:ext cx="14097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Imagen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2275" y="4919663"/>
            <a:ext cx="213518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6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2413" y="284163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dirty="0">
                <a:solidFill>
                  <a:srgbClr val="FFFFFF"/>
                </a:solidFill>
                <a:ea typeface="ＭＳ Ｐゴシック" pitchFamily="1" charset="-128"/>
              </a:rPr>
              <a:t>1. UNIDADES DE LA LENGUA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1524000" y="2157972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2" name="CuadroTexto 4"/>
          <p:cNvSpPr txBox="1">
            <a:spLocks noChangeArrowheads="1"/>
          </p:cNvSpPr>
          <p:nvPr/>
        </p:nvSpPr>
        <p:spPr bwMode="auto">
          <a:xfrm>
            <a:off x="461963" y="995363"/>
            <a:ext cx="8374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400">
                <a:latin typeface="Calibri" pitchFamily="-93" charset="0"/>
              </a:rPr>
              <a:t>Por otro lado, las palabras se combinan entre sí formando unidades lingüísticas de mayor complejidad: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7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2413" y="284163"/>
            <a:ext cx="7535862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2. PARTES DE LA GRAMÁTICA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755659" y="1397000"/>
          <a:ext cx="7871449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8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4800" y="612775"/>
            <a:ext cx="7535863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_tradnl" sz="1600" dirty="0">
                <a:solidFill>
                  <a:srgbClr val="FFFFFF"/>
                </a:solidFill>
                <a:ea typeface="ＭＳ Ｐゴシック" pitchFamily="1" charset="-128"/>
              </a:rPr>
              <a:t>3.1. Clases de morfemas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8275" y="2830513"/>
            <a:ext cx="1501775" cy="101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_tradnl" sz="2000" b="1" cap="all" dirty="0">
                <a:solidFill>
                  <a:srgbClr val="FFFFFF"/>
                </a:solidFill>
                <a:ea typeface="ＭＳ Ｐゴシック" pitchFamily="1" charset="-128"/>
              </a:rPr>
              <a:t>Clases </a:t>
            </a:r>
          </a:p>
          <a:p>
            <a:pPr algn="ctr">
              <a:defRPr/>
            </a:pPr>
            <a:r>
              <a:rPr lang="es-ES_tradnl" sz="2000" b="1" cap="all" dirty="0">
                <a:solidFill>
                  <a:srgbClr val="FFFFFF"/>
                </a:solidFill>
                <a:ea typeface="ＭＳ Ｐゴシック" pitchFamily="1" charset="-128"/>
              </a:rPr>
              <a:t>de </a:t>
            </a:r>
          </a:p>
          <a:p>
            <a:pPr algn="ctr">
              <a:defRPr/>
            </a:pPr>
            <a:r>
              <a:rPr lang="es-ES_tradnl" sz="2000" b="1" cap="all" dirty="0">
                <a:solidFill>
                  <a:srgbClr val="FFFFFF"/>
                </a:solidFill>
                <a:ea typeface="ＭＳ Ｐゴシック" pitchFamily="1" charset="-128"/>
              </a:rPr>
              <a:t>morfemas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616200" y="1338263"/>
            <a:ext cx="1700213" cy="400050"/>
          </a:xfrm>
          <a:prstGeom prst="rect">
            <a:avLst/>
          </a:prstGeom>
          <a:solidFill>
            <a:srgbClr val="FDA247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 b="1">
                <a:solidFill>
                  <a:srgbClr val="000000"/>
                </a:solidFill>
              </a:rPr>
              <a:t>Raíz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616200" y="2770188"/>
            <a:ext cx="1700213" cy="1016000"/>
          </a:xfrm>
          <a:prstGeom prst="rect">
            <a:avLst/>
          </a:prstGeom>
          <a:solidFill>
            <a:srgbClr val="66CC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Morfemas flexivos o desinenciales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611438" y="3906838"/>
            <a:ext cx="1704975" cy="10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Morfemas derivativos o </a:t>
            </a:r>
            <a:r>
              <a:rPr lang="es-ES_tradnl" altLang="es-ES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afijales</a:t>
            </a:r>
            <a:endParaRPr lang="es-ES_tradnl" altLang="es-ES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304800" y="114300"/>
            <a:ext cx="7535863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>
                <a:solidFill>
                  <a:srgbClr val="FFFFFF"/>
                </a:solidFill>
              </a:rPr>
              <a:t>3. MORFOLOGÍA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2616200" y="2095500"/>
            <a:ext cx="1700213" cy="4000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s-ES_tradnl" sz="2000" b="1">
                <a:solidFill>
                  <a:schemeClr val="bg1"/>
                </a:solidFill>
              </a:rPr>
              <a:t>Base léxica</a:t>
            </a:r>
          </a:p>
        </p:txBody>
      </p:sp>
      <p:cxnSp>
        <p:nvCxnSpPr>
          <p:cNvPr id="44" name="Conector recto 43"/>
          <p:cNvCxnSpPr>
            <a:stCxn id="6" idx="3"/>
            <a:endCxn id="42" idx="1"/>
          </p:cNvCxnSpPr>
          <p:nvPr/>
        </p:nvCxnSpPr>
        <p:spPr>
          <a:xfrm flipV="1">
            <a:off x="1670050" y="2295525"/>
            <a:ext cx="946150" cy="1042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>
            <a:stCxn id="6" idx="3"/>
            <a:endCxn id="8" idx="1"/>
          </p:cNvCxnSpPr>
          <p:nvPr/>
        </p:nvCxnSpPr>
        <p:spPr>
          <a:xfrm flipV="1">
            <a:off x="1670050" y="3278188"/>
            <a:ext cx="946150" cy="60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>
            <a:stCxn id="6" idx="3"/>
          </p:cNvCxnSpPr>
          <p:nvPr/>
        </p:nvCxnSpPr>
        <p:spPr>
          <a:xfrm flipV="1">
            <a:off x="1670050" y="1492250"/>
            <a:ext cx="941388" cy="1846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>
            <a:stCxn id="6" idx="3"/>
            <a:endCxn id="9" idx="1"/>
          </p:cNvCxnSpPr>
          <p:nvPr/>
        </p:nvCxnSpPr>
        <p:spPr>
          <a:xfrm>
            <a:off x="1670050" y="3338513"/>
            <a:ext cx="941388" cy="1076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709" name="Imagen 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313" y="2095500"/>
            <a:ext cx="3022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Marcador de número de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40C6-D037-854B-8116-8EEEB0ADA35E}" type="slidenum">
              <a:rPr lang="es-ES_tradnl" smtClean="0"/>
              <a:pPr/>
              <a:t>9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Cielo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671</TotalTime>
  <Words>3475</Words>
  <Application>Microsoft Macintosh PowerPoint</Application>
  <PresentationFormat>Presentación en pantalla (4:3)</PresentationFormat>
  <Paragraphs>773</Paragraphs>
  <Slides>38</Slides>
  <Notes>38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Plaza</vt:lpstr>
      <vt:lpstr>Morfología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Morfología</dc:title>
  <dc:creator>Carmen Andreu</dc:creator>
  <cp:lastModifiedBy>lclcarmen</cp:lastModifiedBy>
  <cp:revision>45</cp:revision>
  <dcterms:created xsi:type="dcterms:W3CDTF">2017-09-17T11:55:06Z</dcterms:created>
  <dcterms:modified xsi:type="dcterms:W3CDTF">2017-09-17T12:53:42Z</dcterms:modified>
</cp:coreProperties>
</file>